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Open Sans Medium"/>
      <p:regular r:id="rId25"/>
      <p:bold r:id="rId26"/>
      <p:italic r:id="rId27"/>
      <p:boldItalic r:id="rId28"/>
    </p:embeddedFont>
    <p:embeddedFont>
      <p:font typeface="Open Sans"/>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1" roundtripDataSignature="AMtx7mj0yqH/c9KmrW7ZQoejkZG5UrYj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Medium-bold.fntdata"/><Relationship Id="rId25" Type="http://schemas.openxmlformats.org/officeDocument/2006/relationships/font" Target="fonts/OpenSansMedium-regular.fntdata"/><Relationship Id="rId28" Type="http://schemas.openxmlformats.org/officeDocument/2006/relationships/font" Target="fonts/OpenSansMedium-boldItalic.fntdata"/><Relationship Id="rId27" Type="http://schemas.openxmlformats.org/officeDocument/2006/relationships/font" Target="fonts/Open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0" name="Google Shape;210;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1" name="Google Shape;211;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 have the tempogram which provides us with a numerical representation of how energy is distributed across </a:t>
            </a:r>
            <a:r>
              <a:rPr lang="en-US"/>
              <a:t>different tempos/rhythms. It essentially measures </a:t>
            </a:r>
            <a:r>
              <a:rPr lang="en-US"/>
              <a:t>rhythmic and tempo stability.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High energy areas suggest high instability or variations in rhythm. While low energy and variance, such as these horizontal lines and during the chorus sections, indicate the presence of a stable tempo during the time period. In the given example, chorus sections exhibit less rhythmic variability and seem to have a stable tempo throughout its duration. Which if you think about music composition in terms of “conflict resolution”, it makes a lot of sense. For example, the composer introduces tension with an accelerating drumroll, then resolves the conflict during the drop or chorus by establishing stability and harmony.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Tempograms are also high dimensional and similarly, can be reduced using NMF like the mel spectrogram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213" name="Google Shape;213;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4" name="Google Shape;214;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4" name="Google Shape;224;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25" name="Google Shape;225;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last 2 features we consider are chromagrams and Mel-frequency Cepstral Coefficients (MFCCs). The chromagram captures the tonal content of an audio signal and represents them as energy across the 12 pitch classes or musical keys(C, C#, D, D#, E, F, F#, G, G#, A, A#, B) . And </a:t>
            </a:r>
            <a:endParaRPr/>
          </a:p>
          <a:p>
            <a:pPr indent="0" lvl="0" marL="0" rtl="0" algn="l">
              <a:spcBef>
                <a:spcPts val="0"/>
              </a:spcBef>
              <a:spcAft>
                <a:spcPts val="0"/>
              </a:spcAft>
              <a:buNone/>
            </a:pPr>
            <a:r>
              <a:rPr lang="en-US"/>
              <a:t>MFCCs capture the timbral characteristics of the audio signal.</a:t>
            </a:r>
            <a:endParaRPr/>
          </a:p>
        </p:txBody>
      </p:sp>
      <p:sp>
        <p:nvSpPr>
          <p:cNvPr id="227" name="Google Shape;227;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8" name="Google Shape;228;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0c8b3156f_0_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8" name="Google Shape;238;g2d0c8b3156f_0_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9" name="Google Shape;239;g2d0c8b3156f_0_2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d0c8b3156f_0_2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G</a:t>
            </a:r>
            <a:r>
              <a:rPr lang="en-US"/>
              <a:t>iven our task that involves segmenting and classifying choruses in music, we chose to employ a Convolutional Recurrent Neural Network, or CRNN.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Our first steps during preprocessing was to extract those 5 audio </a:t>
            </a:r>
            <a:r>
              <a:rPr lang="en-US"/>
              <a:t>characteristics</a:t>
            </a:r>
            <a:r>
              <a:rPr lang="en-US"/>
              <a:t> we talked about earlier, standardize their weights, and concatenate them (essentially stacking them on top of each other). Then we segment our songs</a:t>
            </a:r>
            <a:endParaRPr/>
          </a:p>
          <a:p>
            <a:pPr indent="0" lvl="0" marL="0" rtl="0" algn="l">
              <a:spcBef>
                <a:spcPts val="0"/>
              </a:spcBef>
              <a:spcAft>
                <a:spcPts val="0"/>
              </a:spcAft>
              <a:buClr>
                <a:schemeClr val="dk1"/>
              </a:buClr>
              <a:buFont typeface="Arial"/>
              <a:buNone/>
            </a:pPr>
            <a:r>
              <a:rPr lang="en-US"/>
              <a:t>into timesteps. However, based on what we learned in our EDA, we decided to segment our music into timesteps based on the musical meter structure of a song. So just like how music is divided into meaningful units of time…</a:t>
            </a:r>
            <a:endParaRPr/>
          </a:p>
          <a:p>
            <a:pPr indent="0" lvl="0" marL="0" rtl="0" algn="l">
              <a:spcBef>
                <a:spcPts val="0"/>
              </a:spcBef>
              <a:spcAft>
                <a:spcPts val="0"/>
              </a:spcAft>
              <a:buClr>
                <a:schemeClr val="dk1"/>
              </a:buClr>
              <a:buFont typeface="Arial"/>
              <a:buNone/>
            </a:pPr>
            <a:r>
              <a:rPr lang="en-US"/>
              <a:t>we divide our data by these same units. Doing so introduces what is known as an inductive bias into a model that will hopefully improve the way it learns.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After the timesteps are created, we positionally encode the audio features, providing the attention layer of our neural network with positional information for each meter in a song and each audio frame within a meter. </a:t>
            </a:r>
            <a:endParaRPr/>
          </a:p>
        </p:txBody>
      </p:sp>
      <p:sp>
        <p:nvSpPr>
          <p:cNvPr id="241" name="Google Shape;241;g2d0c8b3156f_0_2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2" name="Google Shape;242;g2d0c8b3156f_0_2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0c8b5cc78_0_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6" name="Google Shape;256;g2d0c8b5cc78_0_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7" name="Google Shape;257;g2d0c8b5cc78_0_3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d0c8b5cc78_0_3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the preprocessing </a:t>
            </a:r>
            <a:r>
              <a:rPr lang="en-US"/>
              <a:t>steps,</a:t>
            </a:r>
            <a:r>
              <a:rPr lang="en-US"/>
              <a:t> each song is uniformly padded to have 201 meters, each meter contains 300 audio frames, and each audio frame is made of 15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meter of a song is then fed into the convolutional layers where frame-level patterns and features are extracted and summarized. Each conv layer is made of 3 components: a 1d convolutional layer, a ReLu activation function, and a 1d max-pooling layer. Then the output from the last max-pooling layer is reshaped and passed along to the recurrent layer.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recurrent layers consists of one bidirectional long short term memory layer that captures long-range patterns from the input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output is then passed along to a fully-connected dense layer where a sigmoid activation function is applied to each meter time step. The resulting output is a 1D array representing the probability of a chorus being present at each meter in a song. </a:t>
            </a:r>
            <a:endParaRPr/>
          </a:p>
        </p:txBody>
      </p:sp>
      <p:sp>
        <p:nvSpPr>
          <p:cNvPr id="259" name="Google Shape;259;g2d0c8b5cc78_0_3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0" name="Google Shape;260;g2d0c8b5cc78_0_3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121188d0d_0_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2" name="Google Shape;272;g2d121188d0d_0_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3" name="Google Shape;273;g2d121188d0d_0_1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d121188d0d_0_1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trained our model over 50 epochs using our training and validation data splits. During training, the best model was saved based on minimizing validation loss. And if you take a look at our training history plot below, you can see that the model stopped training after 18 epochs due to the early stopping callback.</a:t>
            </a:r>
            <a:endParaRPr/>
          </a:p>
        </p:txBody>
      </p:sp>
      <p:sp>
        <p:nvSpPr>
          <p:cNvPr id="275" name="Google Shape;275;g2d121188d0d_0_1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6" name="Google Shape;276;g2d121188d0d_0_1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121188d0d_0_4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3" name="Google Shape;283;g2d121188d0d_0_4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4" name="Google Shape;284;g2d121188d0d_0_42: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d121188d0d_0_42: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evaluated our model on an unseen test set of 50 songs.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Accuracy measures the percentage of correct predictions. Our model achieved an accuracy of 89.1% on the test dataset, which means it correctly classified chorus and non-chorus sections 89% of the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Considering that our label classes are slightly </a:t>
            </a:r>
            <a:r>
              <a:rPr lang="en-US"/>
              <a:t>imbalance</a:t>
            </a:r>
            <a:r>
              <a:rPr lang="en-US"/>
              <a:t>, with more non-chorus segments than chorus segments in songs, we also calculated precision, recall, and the F1 score. Our model achieved a precision of 0.831, indicating that when it predicts a section as a chorus, it is correct 83% of the time, the other 17% of the time it produces a false positive.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Our model achieved a recall of 0.9, meaning that it successfully identifies 90% of all the actual chorus segments in the test dataset, missing 10% of the chorus segments due to false negative.</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In the confusion matrix, you can see the total number of correct predictions in the top left and bottom right, as well as the number of false positives on the top right, and false negatives on the bottom left. </a:t>
            </a:r>
            <a:endParaRPr/>
          </a:p>
        </p:txBody>
      </p:sp>
      <p:sp>
        <p:nvSpPr>
          <p:cNvPr id="286" name="Google Shape;286;g2d121188d0d_0_42: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7" name="Google Shape;287;g2d121188d0d_0_42: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121188d0d_0_6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4" name="Google Shape;294;g2d121188d0d_0_6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5" name="Google Shape;295;g2d121188d0d_0_6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2d121188d0d_0_6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To get a better idea of how this model was making predictions, we can visualize the predictions over the song it was tested on. Here are some successful examples in the test predictions.</a:t>
            </a:r>
            <a:endParaRPr/>
          </a:p>
          <a:p>
            <a:pPr indent="0" lvl="0" marL="0" rtl="0" algn="l">
              <a:spcBef>
                <a:spcPts val="0"/>
              </a:spcBef>
              <a:spcAft>
                <a:spcPts val="0"/>
              </a:spcAft>
              <a:buSzPts val="1100"/>
              <a:buNone/>
            </a:pPr>
            <a:r>
              <a:t/>
            </a:r>
            <a:endParaRPr/>
          </a:p>
          <a:p>
            <a:pPr indent="-317500" lvl="0" marL="457200" rtl="0" algn="l">
              <a:spcBef>
                <a:spcPts val="0"/>
              </a:spcBef>
              <a:spcAft>
                <a:spcPts val="0"/>
              </a:spcAft>
              <a:buSzPts val="1400"/>
              <a:buAutoNum type="arabicPeriod"/>
            </a:pPr>
            <a:r>
              <a:rPr lang="en-US"/>
              <a:t>here we have song with 2 large chorus sections, the model only missed 1 segment</a:t>
            </a:r>
            <a:endParaRPr/>
          </a:p>
          <a:p>
            <a:pPr indent="-317500" lvl="0" marL="457200" rtl="0" algn="l">
              <a:spcBef>
                <a:spcPts val="0"/>
              </a:spcBef>
              <a:spcAft>
                <a:spcPts val="0"/>
              </a:spcAft>
              <a:buSzPts val="1400"/>
              <a:buAutoNum type="arabicPeriod"/>
            </a:pPr>
            <a:r>
              <a:rPr lang="en-US"/>
              <a:t>Here we have a song with 3 choruses, and all 3 were pretty much spot-on aside from a few false negatives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 lot of the examples we looked at with good but not perfect scores, they seemed to either be producing false positives or negatives towards the start or end of the </a:t>
            </a:r>
            <a:r>
              <a:rPr lang="en-US"/>
              <a:t>actual chorus positions. </a:t>
            </a:r>
            <a:endParaRPr/>
          </a:p>
          <a:p>
            <a:pPr indent="0" lvl="0" marL="0" rtl="0" algn="l">
              <a:spcBef>
                <a:spcPts val="0"/>
              </a:spcBef>
              <a:spcAft>
                <a:spcPts val="0"/>
              </a:spcAft>
              <a:buNone/>
            </a:pPr>
            <a:r>
              <a:t/>
            </a:r>
            <a:endParaRPr/>
          </a:p>
        </p:txBody>
      </p:sp>
      <p:sp>
        <p:nvSpPr>
          <p:cNvPr id="297" name="Google Shape;297;g2d121188d0d_0_6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98" name="Google Shape;298;g2d121188d0d_0_6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121188d0d_0_7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5" name="Google Shape;305;g2d121188d0d_0_7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6" name="Google Shape;306;g2d121188d0d_0_76: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d121188d0d_0_76: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Here are some less successful predictions with f1 scores around .8 </a:t>
            </a:r>
            <a:endParaRPr/>
          </a:p>
          <a:p>
            <a:pPr indent="0" lvl="0" marL="0" rtl="0" algn="l">
              <a:spcBef>
                <a:spcPts val="0"/>
              </a:spcBef>
              <a:spcAft>
                <a:spcPts val="0"/>
              </a:spcAft>
              <a:buSzPts val="1100"/>
              <a:buNone/>
            </a:pPr>
            <a:r>
              <a:t/>
            </a:r>
            <a:endParaRPr/>
          </a:p>
          <a:p>
            <a:pPr indent="-317500" lvl="0" marL="457200" rtl="0" algn="l">
              <a:spcBef>
                <a:spcPts val="0"/>
              </a:spcBef>
              <a:spcAft>
                <a:spcPts val="0"/>
              </a:spcAft>
              <a:buSzPts val="1400"/>
              <a:buAutoNum type="arabicPeriod"/>
            </a:pPr>
            <a:r>
              <a:rPr lang="en-US"/>
              <a:t>here we have song with 2 large chorus sections, but the model seems to hallucinate more chorus segments than there are</a:t>
            </a:r>
            <a:endParaRPr/>
          </a:p>
          <a:p>
            <a:pPr indent="-317500" lvl="0" marL="457200" rtl="0" algn="l">
              <a:spcBef>
                <a:spcPts val="0"/>
              </a:spcBef>
              <a:spcAft>
                <a:spcPts val="0"/>
              </a:spcAft>
              <a:buSzPts val="1400"/>
              <a:buAutoNum type="arabicPeriod"/>
            </a:pPr>
            <a:r>
              <a:rPr lang="en-US"/>
              <a:t>similar instance</a:t>
            </a:r>
            <a:endParaRPr/>
          </a:p>
          <a:p>
            <a:pPr indent="0" lvl="0" marL="0" rtl="0" algn="l">
              <a:spcBef>
                <a:spcPts val="0"/>
              </a:spcBef>
              <a:spcAft>
                <a:spcPts val="0"/>
              </a:spcAft>
              <a:buNone/>
            </a:pPr>
            <a:r>
              <a:t/>
            </a:r>
            <a:endParaRPr/>
          </a:p>
        </p:txBody>
      </p:sp>
      <p:sp>
        <p:nvSpPr>
          <p:cNvPr id="308" name="Google Shape;308;g2d121188d0d_0_76: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9" name="Google Shape;309;g2d121188d0d_0_76: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121188d0d_0_9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6" name="Google Shape;316;g2d121188d0d_0_9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7" name="Google Shape;317;g2d121188d0d_0_91: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d121188d0d_0_91: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And then we </a:t>
            </a:r>
            <a:r>
              <a:rPr lang="en-US"/>
              <a:t>have some anomalies where we get reminded that this is a black-box model at the end of the day</a:t>
            </a:r>
            <a:endParaRPr/>
          </a:p>
          <a:p>
            <a:pPr indent="0" lvl="0" marL="0" rtl="0" algn="l">
              <a:spcBef>
                <a:spcPts val="0"/>
              </a:spcBef>
              <a:spcAft>
                <a:spcPts val="0"/>
              </a:spcAft>
              <a:buSzPts val="1100"/>
              <a:buNone/>
            </a:pPr>
            <a:r>
              <a:t/>
            </a:r>
            <a:endParaRPr/>
          </a:p>
          <a:p>
            <a:pPr indent="-317500" lvl="0" marL="457200" rtl="0" algn="l">
              <a:spcBef>
                <a:spcPts val="0"/>
              </a:spcBef>
              <a:spcAft>
                <a:spcPts val="0"/>
              </a:spcAft>
              <a:buSzPts val="1400"/>
              <a:buAutoNum type="arabicPeriod"/>
            </a:pPr>
            <a:r>
              <a:rPr lang="en-US"/>
              <a:t>here the model seems to completely miss the mark</a:t>
            </a:r>
            <a:endParaRPr/>
          </a:p>
          <a:p>
            <a:pPr indent="-317500" lvl="0" marL="457200" rtl="0" algn="l">
              <a:spcBef>
                <a:spcPts val="0"/>
              </a:spcBef>
              <a:spcAft>
                <a:spcPts val="0"/>
              </a:spcAft>
              <a:buSzPts val="1400"/>
              <a:buAutoNum type="arabicPeriod"/>
            </a:pPr>
            <a:r>
              <a:rPr lang="en-US"/>
              <a:t>here we have the </a:t>
            </a:r>
            <a:r>
              <a:rPr lang="en-US"/>
              <a:t>model</a:t>
            </a:r>
            <a:r>
              <a:rPr lang="en-US"/>
              <a:t> producing false positives in a way thats different than our successful examples. This could be due to a postprocessing step where i took probability greater than .5 and assigned it as chorus prediction, perhaps a more stringent </a:t>
            </a:r>
            <a:r>
              <a:rPr lang="en-US"/>
              <a:t>threshold</a:t>
            </a:r>
            <a:r>
              <a:rPr lang="en-US"/>
              <a:t> would resolve errors like these. </a:t>
            </a:r>
            <a:endParaRPr/>
          </a:p>
          <a:p>
            <a:pPr indent="0" lvl="0" marL="0" rtl="0" algn="l">
              <a:spcBef>
                <a:spcPts val="0"/>
              </a:spcBef>
              <a:spcAft>
                <a:spcPts val="0"/>
              </a:spcAft>
              <a:buNone/>
            </a:pPr>
            <a:r>
              <a:t/>
            </a:r>
            <a:endParaRPr/>
          </a:p>
        </p:txBody>
      </p:sp>
      <p:sp>
        <p:nvSpPr>
          <p:cNvPr id="319" name="Google Shape;319;g2d121188d0d_0_91: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0" name="Google Shape;320;g2d121188d0d_0_91: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121188d0d_0_10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7" name="Google Shape;327;g2d121188d0d_0_10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28" name="Google Shape;328;g2d121188d0d_0_10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2d121188d0d_0_10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wrap things up, the results of our model is a promising start. </a:t>
            </a:r>
            <a:r>
              <a:rPr lang="en-US"/>
              <a:t>Most predictions are only off by a few meters from the start/end of choruses, which is a good sign that these predictions can be smoothed out or combined with other downstream methods to produce more accurate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we can expand our training and test data set to include a wider variety of genres to make a more generalizable model. In terms of modeling, we can augment our input data by adding in multiple time-resolutions and channels.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model can also be improved with by fine-tuning feature weights and hyperparameters.</a:t>
            </a:r>
            <a:endParaRPr/>
          </a:p>
        </p:txBody>
      </p:sp>
      <p:sp>
        <p:nvSpPr>
          <p:cNvPr id="330" name="Google Shape;330;g2d121188d0d_0_10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1" name="Google Shape;331;g2d121188d0d_0_10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1" name="Google Shape;101;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2" name="Google Shape;102;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today's landscape of digital music consumption, streaming platforms like Apple Music, Spotify, and YouTube Music contain an overwhelming amount of content, with Spotify alone boasting a library of over 100M+ songs. While this diversity is a remarkable asset, it also poses significant challenges for data driven music discovery and annotation processes.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User data-driven rec systems have become increasingly reliant on algorithms biased towards already popular artists. Providing user recommendations based on other users behavioral patterns leads to a self-perpetuating cycle that makes it difficult for emerging artists to gain exposure. However, it is a cost-efficient method of providing recommendations compared to the process of manually annotating and categorizing a large collection of music. Automated music annotation offers a solution to these challenges. In other words, I’m proposing that we have the music label itself. </a:t>
            </a:r>
            <a:endParaRPr/>
          </a:p>
          <a:p>
            <a:pPr indent="0" lvl="0" marL="0" rtl="0" algn="l">
              <a:spcBef>
                <a:spcPts val="0"/>
              </a:spcBef>
              <a:spcAft>
                <a:spcPts val="0"/>
              </a:spcAft>
              <a:buNone/>
            </a:pPr>
            <a:r>
              <a:t/>
            </a:r>
            <a:endParaRPr/>
          </a:p>
        </p:txBody>
      </p:sp>
      <p:sp>
        <p:nvSpPr>
          <p:cNvPr id="104" name="Google Shape;104;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5" name="Google Shape;105;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4" name="Google Shape;114;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5" name="Google Shape;115;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realm of automated music annotation, our goal is to design intelligent systems that can take a piece of music, turn it into a numerical representation, learn the patterns and associations surrounding musical attributes, and make predictions and recommendations based on music content. </a:t>
            </a:r>
            <a:endParaRPr/>
          </a:p>
        </p:txBody>
      </p:sp>
      <p:sp>
        <p:nvSpPr>
          <p:cNvPr id="117" name="Google Shape;117;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8" name="Google Shape;118;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fce7e4fde_0_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g26fce7e4fde_0_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8" name="Google Shape;128;g26fce7e4fde_0_19: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6fce7e4fde_0_19: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impact of automated music annotation has far-reaching implications in the music industry and other tangential industries. Streaming platforms can improve their music discovery pipelines with high-fine-grained annotated music data, music softwares can streamline workflows and introduce innovative features, and artists and ad agencies can leverage these technologies to streamline promotional content creation. </a:t>
            </a:r>
            <a:endParaRPr/>
          </a:p>
        </p:txBody>
      </p:sp>
      <p:sp>
        <p:nvSpPr>
          <p:cNvPr id="130" name="Google Shape;130;g26fce7e4fde_0_19: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g26fce7e4fde_0_19: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fce7e4fde_0_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9" name="Google Shape;139;g26fce7e4fde_0_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0" name="Google Shape;140;g26fce7e4fde_0_3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6fce7e4fde_0_3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specific application of automated music annotation that I’m here to share today is the ability to automatically identify the chorus section of a song, which is often times the most memorable and representative part of a song. In this video, i show a demo of the command line interface i’ve prototyped that employs a digital signal processing pipeline and a pre-trained neural network model to locate the exact times of a chorus given a Youtube link.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Given this technology, artists and content creators can also generate engaging content for social media.. or promotional content at scale.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these labeled segments can provide valuable annotated data for music producers and live-performing DJs and for music research.</a:t>
            </a:r>
            <a:endParaRPr/>
          </a:p>
        </p:txBody>
      </p:sp>
      <p:sp>
        <p:nvSpPr>
          <p:cNvPr id="142" name="Google Shape;142;g26fce7e4fde_0_3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3" name="Google Shape;143;g26fce7e4fde_0_3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0c8b3156f_0_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5" name="Google Shape;155;g2d0c8b3156f_0_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6" name="Google Shape;156;g2d0c8b3156f_0_8: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d0c8b3156f_0_8: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Before diving into the technical aspects of our automated chorus detection system, it’s essential to establish a clear understanding of what constitutes a chorus within a piece of music. We defined a chorus as a distinctive section of a song that showcases the primary or recurring theme, and significantly contributes to the song's identity and emotional impact. This qualitative definition, along with a couple other operational criteria, guided us to create a labeled dataset of 332 songs, mostly from electronic music genres. W</a:t>
            </a:r>
            <a:r>
              <a:rPr lang="en-US"/>
              <a:t>e chose to limit our initial dataset to a single or similar set of music genre to allow us to focus on developing and refining our methodology, and increase complexity later to deal with a wide variety of musical styles.</a:t>
            </a:r>
            <a:endParaRPr/>
          </a:p>
        </p:txBody>
      </p:sp>
      <p:sp>
        <p:nvSpPr>
          <p:cNvPr id="158" name="Google Shape;158;g2d0c8b3156f_0_8: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9" name="Google Shape;159;g2d0c8b3156f_0_8: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8" name="Google Shape;168;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69" name="Google Shape;169;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we collected data, we explored how certain audio characteristics might differ from choruses to non-choruses. To do so, we used visualizations of our audio signal where we overlaid the labeled chorus sections in green along with a music meter grid. With each audio property that we visualized we asked ourselves questions such as: "Which features can I visually identify the chorus with?" and "Which features behave differently during the chorus versus non-chorus sections?". Answering these questions laid the foundation for our future feature engineering and model development efforts.</a:t>
            </a:r>
            <a:endParaRPr/>
          </a:p>
        </p:txBody>
      </p:sp>
      <p:sp>
        <p:nvSpPr>
          <p:cNvPr id="171" name="Google Shape;171;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2" name="Google Shape;172;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2" name="Google Shape;182;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83" name="Google Shape;183;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Root Mean Square (RMS) energy measures the average magnitude or loudness of an audio signal over a specific time window. It’s a low dimensional feature, being </a:t>
            </a:r>
            <a:r>
              <a:rPr lang="en-US"/>
              <a:t>essentially</a:t>
            </a:r>
            <a:r>
              <a:rPr lang="en-US"/>
              <a:t> a 1d array that is the length of however many audio frames there are in that signal. Here we see that we can’t really distinguish the chorus from non-chorus, if anything our 3 chorus sections look different from each other. However, in this example, that time window  of analysis is set to an arbitrary length of around 10 ms. If this were any audio signal, like a recording of human speech, an </a:t>
            </a:r>
            <a:r>
              <a:rPr lang="en-US"/>
              <a:t>arbitrary</a:t>
            </a:r>
            <a:r>
              <a:rPr lang="en-US"/>
              <a:t> window length might be sufficient for analysis. However, when we deal with certain types of music, rhythmic and temporal features give us direct insight into how the song was produced. </a:t>
            </a:r>
            <a:br>
              <a:rPr lang="en-US"/>
            </a:br>
            <a:endParaRPr/>
          </a:p>
          <a:p>
            <a:pPr indent="0" lvl="0" marL="0" rtl="0" algn="l">
              <a:spcBef>
                <a:spcPts val="0"/>
              </a:spcBef>
              <a:spcAft>
                <a:spcPts val="0"/>
              </a:spcAft>
              <a:buNone/>
            </a:pPr>
            <a:r>
              <a:rPr lang="en-US"/>
              <a:t>In this example below, we transform the RMS energy signal by synchronizing it to the beat of the song. This is achieved by calculating the mean or average RMS energy between each beat interval. In doing so, we capture the energy levels at rhythmically significant points in the music, rather than using an arbitrary window length of 10 ms and the results are </a:t>
            </a:r>
            <a:r>
              <a:rPr lang="en-US"/>
              <a:t>surprising</a:t>
            </a:r>
            <a:r>
              <a:rPr lang="en-US"/>
              <a:t>. Before, we had no way of tell which sections are choruses if the green overlay didn’t exist. However, by syncing our audio feature to the rhythm of the song, the chorus sections not only look identical to each other, but they also look different from the rest of the song. This observation plays an important role in our feature engineering process later and highlights the importance of considering rhythmic structure when analyzing music. </a:t>
            </a:r>
            <a:endParaRPr/>
          </a:p>
        </p:txBody>
      </p:sp>
      <p:sp>
        <p:nvSpPr>
          <p:cNvPr id="185" name="Google Shape;185;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6" name="Google Shape;186;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6" name="Google Shape;196;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7" name="Google Shape;197;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next feature we’ll look at is the mel spectrogram. It is a widely used representation in audio research and music information retrieval because it provides are presentation of the frequency content of an audio signal over time on a scale that is designed to match how </a:t>
            </a:r>
            <a:r>
              <a:rPr lang="en-US"/>
              <a:t>humans</a:t>
            </a:r>
            <a:r>
              <a:rPr lang="en-US"/>
              <a:t> </a:t>
            </a:r>
            <a:r>
              <a:rPr lang="en-US"/>
              <a:t>perceive </a:t>
            </a:r>
            <a:r>
              <a:rPr lang="en-US"/>
              <a:t>different frequencies.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given example, chorus sections can be visually distinguished from non-chorus sections. However, one drawback of spectrograms is that is a high-dimensional feature. For a song like the one used in the example, it can be a 128 x 40000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address the high dimensionality of the mel spectrogram, and other features that we explored, we use dimensionality reduction techniques like Non-negative Matrix Factorization (NMF). NMF decomposes the spectrogram into a set of spectral components and activations. in our analysis we found that 3 is an optimal number of components to successfully reconstruct a melspectgrogram.The resulting activations matrix provide us with the necessary information we need to distinguish chorus sections from non-chorus sections, but in a much more concise and computationally efficient form which is </a:t>
            </a:r>
            <a:r>
              <a:rPr lang="en-US"/>
              <a:t>important when deploying ML models at scale.</a:t>
            </a:r>
            <a:endParaRPr/>
          </a:p>
        </p:txBody>
      </p:sp>
      <p:sp>
        <p:nvSpPr>
          <p:cNvPr id="199" name="Google Shape;199;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0" name="Google Shape;200;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1792288" y="612775"/>
            <a:ext cx="5486400" cy="4114800"/>
          </a:xfrm>
          <a:prstGeom prst="rect">
            <a:avLst/>
          </a:prstGeom>
          <a:noFill/>
          <a:ln>
            <a:noFill/>
          </a:ln>
        </p:spPr>
      </p:sp>
      <p:sp>
        <p:nvSpPr>
          <p:cNvPr id="68" name="Google Shape;68;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26.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drive.google.com/file/d/1B37IcQbqG-p4O7GYEcTejmXmhr5vQDvb/view" TargetMode="External"/><Relationship Id="rId4" Type="http://schemas.openxmlformats.org/officeDocument/2006/relationships/image" Target="../media/image1.png"/><Relationship Id="rId5" Type="http://schemas.openxmlformats.org/officeDocument/2006/relationships/image" Target="../media/image33.gif"/><Relationship Id="rId6" Type="http://schemas.openxmlformats.org/officeDocument/2006/relationships/image" Target="../media/image8.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ocs.google.com/document/u/0/d/1NorWU7DheD0gmgCQtoegtga73mRPj3a_B4EIB_Ppnvc/edit" TargetMode="External"/><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87" name="Shape 87"/>
        <p:cNvGrpSpPr/>
        <p:nvPr/>
      </p:nvGrpSpPr>
      <p:grpSpPr>
        <a:xfrm>
          <a:off x="0" y="0"/>
          <a:ext cx="0" cy="0"/>
          <a:chOff x="0" y="0"/>
          <a:chExt cx="0" cy="0"/>
        </a:xfrm>
      </p:grpSpPr>
      <p:sp>
        <p:nvSpPr>
          <p:cNvPr id="88" name="Google Shape;88;p1"/>
          <p:cNvSpPr/>
          <p:nvPr/>
        </p:nvSpPr>
        <p:spPr>
          <a:xfrm>
            <a:off x="-3014210" y="2604852"/>
            <a:ext cx="12158210" cy="4399061"/>
          </a:xfrm>
          <a:custGeom>
            <a:rect b="b" l="l" r="r" t="t"/>
            <a:pathLst>
              <a:path extrusionOk="0" h="4399061" w="12158210">
                <a:moveTo>
                  <a:pt x="0" y="0"/>
                </a:moveTo>
                <a:lnTo>
                  <a:pt x="12158210" y="0"/>
                </a:lnTo>
                <a:lnTo>
                  <a:pt x="12158210" y="4399061"/>
                </a:lnTo>
                <a:lnTo>
                  <a:pt x="0" y="4399061"/>
                </a:lnTo>
                <a:lnTo>
                  <a:pt x="0" y="0"/>
                </a:lnTo>
                <a:close/>
              </a:path>
            </a:pathLst>
          </a:custGeom>
          <a:blipFill rotWithShape="1">
            <a:blip r:embed="rId3">
              <a:alphaModFix amt="70000"/>
            </a:blip>
            <a:stretch>
              <a:fillRect b="0" l="0" r="0" t="0"/>
            </a:stretch>
          </a:blipFill>
          <a:ln>
            <a:noFill/>
          </a:ln>
        </p:spPr>
      </p:sp>
      <p:grpSp>
        <p:nvGrpSpPr>
          <p:cNvPr id="89" name="Google Shape;89;p1"/>
          <p:cNvGrpSpPr/>
          <p:nvPr/>
        </p:nvGrpSpPr>
        <p:grpSpPr>
          <a:xfrm>
            <a:off x="1523118" y="1674365"/>
            <a:ext cx="5424443" cy="6089804"/>
            <a:chOff x="1" y="0"/>
            <a:chExt cx="7232590" cy="8119739"/>
          </a:xfrm>
        </p:grpSpPr>
        <p:sp>
          <p:nvSpPr>
            <p:cNvPr id="90" name="Google Shape;90;p1"/>
            <p:cNvSpPr/>
            <p:nvPr/>
          </p:nvSpPr>
          <p:spPr>
            <a:xfrm rot="-1984720">
              <a:off x="664584" y="635841"/>
              <a:ext cx="2442251" cy="3160560"/>
            </a:xfrm>
            <a:custGeom>
              <a:rect b="b" l="l" r="r" t="t"/>
              <a:pathLst>
                <a:path extrusionOk="0" h="3160560" w="2442251">
                  <a:moveTo>
                    <a:pt x="0" y="0"/>
                  </a:moveTo>
                  <a:lnTo>
                    <a:pt x="2442250" y="0"/>
                  </a:lnTo>
                  <a:lnTo>
                    <a:pt x="2442250" y="3160560"/>
                  </a:lnTo>
                  <a:lnTo>
                    <a:pt x="0" y="3160560"/>
                  </a:lnTo>
                  <a:lnTo>
                    <a:pt x="0" y="0"/>
                  </a:lnTo>
                  <a:close/>
                </a:path>
              </a:pathLst>
            </a:custGeom>
            <a:blipFill rotWithShape="1">
              <a:blip r:embed="rId4">
                <a:alphaModFix/>
              </a:blip>
              <a:stretch>
                <a:fillRect b="0" l="0" r="0" t="0"/>
              </a:stretch>
            </a:blipFill>
            <a:ln>
              <a:noFill/>
            </a:ln>
          </p:spPr>
        </p:sp>
        <p:sp>
          <p:nvSpPr>
            <p:cNvPr id="91" name="Google Shape;91;p1"/>
            <p:cNvSpPr/>
            <p:nvPr/>
          </p:nvSpPr>
          <p:spPr>
            <a:xfrm>
              <a:off x="1119167" y="4096360"/>
              <a:ext cx="3141145" cy="3021210"/>
            </a:xfrm>
            <a:custGeom>
              <a:rect b="b" l="l" r="r" t="t"/>
              <a:pathLst>
                <a:path extrusionOk="0" h="3021210" w="3141145">
                  <a:moveTo>
                    <a:pt x="0" y="0"/>
                  </a:moveTo>
                  <a:lnTo>
                    <a:pt x="3141145" y="0"/>
                  </a:lnTo>
                  <a:lnTo>
                    <a:pt x="3141145" y="3021210"/>
                  </a:lnTo>
                  <a:lnTo>
                    <a:pt x="0" y="3021210"/>
                  </a:lnTo>
                  <a:lnTo>
                    <a:pt x="0" y="0"/>
                  </a:lnTo>
                  <a:close/>
                </a:path>
              </a:pathLst>
            </a:custGeom>
            <a:blipFill rotWithShape="1">
              <a:blip r:embed="rId5">
                <a:alphaModFix/>
              </a:blip>
              <a:stretch>
                <a:fillRect b="0" l="0" r="0" t="0"/>
              </a:stretch>
            </a:blipFill>
            <a:ln>
              <a:noFill/>
            </a:ln>
          </p:spPr>
        </p:sp>
        <p:sp>
          <p:nvSpPr>
            <p:cNvPr id="92" name="Google Shape;92;p1"/>
            <p:cNvSpPr/>
            <p:nvPr/>
          </p:nvSpPr>
          <p:spPr>
            <a:xfrm rot="611988">
              <a:off x="3425812" y="736184"/>
              <a:ext cx="2460806" cy="3104228"/>
            </a:xfrm>
            <a:custGeom>
              <a:rect b="b" l="l" r="r" t="t"/>
              <a:pathLst>
                <a:path extrusionOk="0" h="3104228" w="2460806">
                  <a:moveTo>
                    <a:pt x="0" y="0"/>
                  </a:moveTo>
                  <a:lnTo>
                    <a:pt x="2460806" y="0"/>
                  </a:lnTo>
                  <a:lnTo>
                    <a:pt x="2460806" y="3104228"/>
                  </a:lnTo>
                  <a:lnTo>
                    <a:pt x="0" y="3104228"/>
                  </a:lnTo>
                  <a:lnTo>
                    <a:pt x="0" y="0"/>
                  </a:lnTo>
                  <a:close/>
                </a:path>
              </a:pathLst>
            </a:custGeom>
            <a:blipFill rotWithShape="1">
              <a:blip r:embed="rId6">
                <a:alphaModFix/>
              </a:blip>
              <a:stretch>
                <a:fillRect b="0" l="0" r="0" t="0"/>
              </a:stretch>
            </a:blipFill>
            <a:ln>
              <a:noFill/>
            </a:ln>
          </p:spPr>
        </p:sp>
        <p:sp>
          <p:nvSpPr>
            <p:cNvPr id="93" name="Google Shape;93;p1"/>
            <p:cNvSpPr/>
            <p:nvPr/>
          </p:nvSpPr>
          <p:spPr>
            <a:xfrm rot="-1006676">
              <a:off x="4686803" y="3728779"/>
              <a:ext cx="1982651" cy="4194068"/>
            </a:xfrm>
            <a:custGeom>
              <a:rect b="b" l="l" r="r" t="t"/>
              <a:pathLst>
                <a:path extrusionOk="0" h="4194068" w="1982651">
                  <a:moveTo>
                    <a:pt x="0" y="0"/>
                  </a:moveTo>
                  <a:lnTo>
                    <a:pt x="1982651" y="0"/>
                  </a:lnTo>
                  <a:lnTo>
                    <a:pt x="1982651" y="4194069"/>
                  </a:lnTo>
                  <a:lnTo>
                    <a:pt x="0" y="4194069"/>
                  </a:lnTo>
                  <a:lnTo>
                    <a:pt x="0" y="0"/>
                  </a:lnTo>
                  <a:close/>
                </a:path>
              </a:pathLst>
            </a:custGeom>
            <a:blipFill rotWithShape="1">
              <a:blip r:embed="rId7">
                <a:alphaModFix/>
              </a:blip>
              <a:stretch>
                <a:fillRect b="0" l="0" r="0" t="0"/>
              </a:stretch>
            </a:blipFill>
            <a:ln>
              <a:noFill/>
            </a:ln>
          </p:spPr>
        </p:sp>
        <p:sp>
          <p:nvSpPr>
            <p:cNvPr id="94" name="Google Shape;94;p1"/>
            <p:cNvSpPr/>
            <p:nvPr/>
          </p:nvSpPr>
          <p:spPr>
            <a:xfrm rot="5057786">
              <a:off x="2997935" y="16893"/>
              <a:ext cx="1268128" cy="1363578"/>
            </a:xfrm>
            <a:custGeom>
              <a:rect b="b" l="l" r="r" t="t"/>
              <a:pathLst>
                <a:path extrusionOk="0" h="1363578" w="1268128">
                  <a:moveTo>
                    <a:pt x="0" y="0"/>
                  </a:moveTo>
                  <a:lnTo>
                    <a:pt x="1268128" y="0"/>
                  </a:lnTo>
                  <a:lnTo>
                    <a:pt x="1268128" y="1363578"/>
                  </a:lnTo>
                  <a:lnTo>
                    <a:pt x="0" y="1363578"/>
                  </a:lnTo>
                  <a:lnTo>
                    <a:pt x="0" y="0"/>
                  </a:lnTo>
                  <a:close/>
                </a:path>
              </a:pathLst>
            </a:custGeom>
            <a:blipFill rotWithShape="1">
              <a:blip r:embed="rId8">
                <a:alphaModFix/>
              </a:blip>
              <a:stretch>
                <a:fillRect b="0" l="0" r="0" t="0"/>
              </a:stretch>
            </a:blipFill>
            <a:ln>
              <a:noFill/>
            </a:ln>
          </p:spPr>
        </p:sp>
        <p:sp>
          <p:nvSpPr>
            <p:cNvPr id="95" name="Google Shape;95;p1"/>
            <p:cNvSpPr/>
            <p:nvPr/>
          </p:nvSpPr>
          <p:spPr>
            <a:xfrm rot="-9951490">
              <a:off x="3767152" y="6770884"/>
              <a:ext cx="1212552" cy="1219202"/>
            </a:xfrm>
            <a:custGeom>
              <a:rect b="b" l="l" r="r" t="t"/>
              <a:pathLst>
                <a:path extrusionOk="0" h="1219202" w="1212552">
                  <a:moveTo>
                    <a:pt x="0" y="0"/>
                  </a:moveTo>
                  <a:lnTo>
                    <a:pt x="1212551" y="0"/>
                  </a:lnTo>
                  <a:lnTo>
                    <a:pt x="1212551" y="1219201"/>
                  </a:lnTo>
                  <a:lnTo>
                    <a:pt x="0" y="1219201"/>
                  </a:lnTo>
                  <a:lnTo>
                    <a:pt x="0" y="0"/>
                  </a:lnTo>
                  <a:close/>
                </a:path>
              </a:pathLst>
            </a:custGeom>
            <a:blipFill rotWithShape="1">
              <a:blip r:embed="rId9">
                <a:alphaModFix/>
              </a:blip>
              <a:stretch>
                <a:fillRect b="-19904" l="-19904" r="0" t="0"/>
              </a:stretch>
            </a:blipFill>
            <a:ln>
              <a:noFill/>
            </a:ln>
          </p:spPr>
        </p:sp>
      </p:grpSp>
      <p:sp>
        <p:nvSpPr>
          <p:cNvPr id="96" name="Google Shape;96;p1"/>
          <p:cNvSpPr txBox="1"/>
          <p:nvPr/>
        </p:nvSpPr>
        <p:spPr>
          <a:xfrm>
            <a:off x="9464410" y="2433402"/>
            <a:ext cx="8471186" cy="4551963"/>
          </a:xfrm>
          <a:prstGeom prst="rect">
            <a:avLst/>
          </a:prstGeom>
          <a:noFill/>
          <a:ln>
            <a:noFill/>
          </a:ln>
        </p:spPr>
        <p:txBody>
          <a:bodyPr anchorCtr="0" anchor="t" bIns="0" lIns="0" spcFirstLastPara="1" rIns="0" wrap="square" tIns="0">
            <a:spAutoFit/>
          </a:bodyPr>
          <a:lstStyle/>
          <a:p>
            <a:pPr indent="0" lvl="0" marL="0" marR="0" rtl="0" algn="just">
              <a:lnSpc>
                <a:spcPct val="140009"/>
              </a:lnSpc>
              <a:spcBef>
                <a:spcPts val="0"/>
              </a:spcBef>
              <a:spcAft>
                <a:spcPts val="0"/>
              </a:spcAft>
              <a:buNone/>
            </a:pPr>
            <a:r>
              <a:rPr b="1" i="0" lang="en-US" sz="8663" u="none" cap="none" strike="noStrike">
                <a:solidFill>
                  <a:srgbClr val="231F20"/>
                </a:solidFill>
                <a:latin typeface="Open Sans"/>
                <a:ea typeface="Open Sans"/>
                <a:cs typeface="Open Sans"/>
                <a:sym typeface="Open Sans"/>
              </a:rPr>
              <a:t>AUTOMATED CHORUS</a:t>
            </a:r>
            <a:endParaRPr/>
          </a:p>
          <a:p>
            <a:pPr indent="0" lvl="0" marL="0" marR="0" rtl="0" algn="just">
              <a:lnSpc>
                <a:spcPct val="140009"/>
              </a:lnSpc>
              <a:spcBef>
                <a:spcPts val="0"/>
              </a:spcBef>
              <a:spcAft>
                <a:spcPts val="0"/>
              </a:spcAft>
              <a:buNone/>
            </a:pPr>
            <a:r>
              <a:rPr b="1" i="0" lang="en-US" sz="8663" u="none" cap="none" strike="noStrike">
                <a:solidFill>
                  <a:srgbClr val="231F20"/>
                </a:solidFill>
                <a:latin typeface="Open Sans"/>
                <a:ea typeface="Open Sans"/>
                <a:cs typeface="Open Sans"/>
                <a:sym typeface="Open Sans"/>
              </a:rPr>
              <a:t>DETECTION</a:t>
            </a:r>
            <a:endParaRPr/>
          </a:p>
        </p:txBody>
      </p:sp>
      <p:sp>
        <p:nvSpPr>
          <p:cNvPr id="97" name="Google Shape;97;p1"/>
          <p:cNvSpPr txBox="1"/>
          <p:nvPr/>
        </p:nvSpPr>
        <p:spPr>
          <a:xfrm>
            <a:off x="9464410" y="7556490"/>
            <a:ext cx="8135660" cy="1838963"/>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2652" u="none" cap="none" strike="noStrike">
                <a:solidFill>
                  <a:srgbClr val="231F20"/>
                </a:solidFill>
                <a:latin typeface="Open Sans"/>
                <a:ea typeface="Open Sans"/>
                <a:cs typeface="Open Sans"/>
                <a:sym typeface="Open Sans"/>
              </a:rPr>
              <a:t>Data Science Intensive Capstone Project</a:t>
            </a:r>
            <a:endParaRPr/>
          </a:p>
          <a:p>
            <a:pPr indent="0" lvl="0" marL="0" marR="0" rtl="0" algn="l">
              <a:lnSpc>
                <a:spcPct val="140007"/>
              </a:lnSpc>
              <a:spcBef>
                <a:spcPts val="0"/>
              </a:spcBef>
              <a:spcAft>
                <a:spcPts val="0"/>
              </a:spcAft>
              <a:buNone/>
            </a:pPr>
            <a:r>
              <a:t/>
            </a:r>
            <a:endParaRPr b="1" i="0" sz="2652" u="none" cap="none" strike="noStrike">
              <a:solidFill>
                <a:srgbClr val="231F20"/>
              </a:solidFill>
              <a:latin typeface="Open Sans"/>
              <a:ea typeface="Open Sans"/>
              <a:cs typeface="Open Sans"/>
              <a:sym typeface="Open Sans"/>
            </a:endParaRPr>
          </a:p>
          <a:p>
            <a:pPr indent="0" lvl="0" marL="0" marR="0" rtl="0" algn="l">
              <a:lnSpc>
                <a:spcPct val="140007"/>
              </a:lnSpc>
              <a:spcBef>
                <a:spcPts val="0"/>
              </a:spcBef>
              <a:spcAft>
                <a:spcPts val="0"/>
              </a:spcAft>
              <a:buNone/>
            </a:pPr>
            <a:r>
              <a:rPr b="1" i="0" lang="en-US" sz="2652" u="none" cap="none" strike="noStrike">
                <a:solidFill>
                  <a:srgbClr val="231F20"/>
                </a:solidFill>
                <a:latin typeface="Open Sans"/>
                <a:ea typeface="Open Sans"/>
                <a:cs typeface="Open Sans"/>
                <a:sym typeface="Open Sans"/>
              </a:rPr>
              <a:t>Author: Dennis Dang</a:t>
            </a:r>
            <a:endParaRPr/>
          </a:p>
          <a:p>
            <a:pPr indent="0" lvl="0" marL="0" marR="0" rtl="0" algn="l">
              <a:lnSpc>
                <a:spcPct val="140007"/>
              </a:lnSpc>
              <a:spcBef>
                <a:spcPts val="0"/>
              </a:spcBef>
              <a:spcAft>
                <a:spcPts val="0"/>
              </a:spcAft>
              <a:buNone/>
            </a:pPr>
            <a:r>
              <a:rPr b="1" i="0" lang="en-US" sz="2547" u="none" cap="none" strike="noStrike">
                <a:solidFill>
                  <a:srgbClr val="231F20"/>
                </a:solidFill>
                <a:latin typeface="Open Sans"/>
                <a:ea typeface="Open Sans"/>
                <a:cs typeface="Open Sans"/>
                <a:sym typeface="Open Sans"/>
              </a:rPr>
              <a:t>Mentor: Andrea Constantinof PhD</a:t>
            </a:r>
            <a:endParaRPr/>
          </a:p>
        </p:txBody>
      </p:sp>
      <p:sp>
        <p:nvSpPr>
          <p:cNvPr id="98" name="Google Shape;98;p1"/>
          <p:cNvSpPr txBox="1"/>
          <p:nvPr/>
        </p:nvSpPr>
        <p:spPr>
          <a:xfrm>
            <a:off x="9464410" y="1223351"/>
            <a:ext cx="9108930" cy="927576"/>
          </a:xfrm>
          <a:prstGeom prst="rect">
            <a:avLst/>
          </a:prstGeom>
          <a:noFill/>
          <a:ln>
            <a:noFill/>
          </a:ln>
        </p:spPr>
        <p:txBody>
          <a:bodyPr anchorCtr="0" anchor="t" bIns="0" lIns="0" spcFirstLastPara="1" rIns="0" wrap="square" tIns="0">
            <a:spAutoFit/>
          </a:bodyPr>
          <a:lstStyle/>
          <a:p>
            <a:pPr indent="0" lvl="0" marL="0" marR="0" rtl="0" algn="l">
              <a:lnSpc>
                <a:spcPct val="110009"/>
              </a:lnSpc>
              <a:spcBef>
                <a:spcPts val="0"/>
              </a:spcBef>
              <a:spcAft>
                <a:spcPts val="0"/>
              </a:spcAft>
              <a:buNone/>
            </a:pPr>
            <a:r>
              <a:rPr b="1" i="0" lang="en-US" sz="3287" u="none" cap="none" strike="noStrike">
                <a:solidFill>
                  <a:srgbClr val="231F20"/>
                </a:solidFill>
                <a:latin typeface="Open Sans"/>
                <a:ea typeface="Open Sans"/>
                <a:cs typeface="Open Sans"/>
                <a:sym typeface="Open Sans"/>
              </a:rPr>
              <a:t>ENHANCING MUSIC DISCOVERY AND ANNOTATION WORKFLOWS WITH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5" name="Shape 215"/>
        <p:cNvGrpSpPr/>
        <p:nvPr/>
      </p:nvGrpSpPr>
      <p:grpSpPr>
        <a:xfrm>
          <a:off x="0" y="0"/>
          <a:ext cx="0" cy="0"/>
          <a:chOff x="0" y="0"/>
          <a:chExt cx="0" cy="0"/>
        </a:xfrm>
      </p:grpSpPr>
      <p:sp>
        <p:nvSpPr>
          <p:cNvPr id="216" name="Google Shape;216;p15"/>
          <p:cNvSpPr/>
          <p:nvPr/>
        </p:nvSpPr>
        <p:spPr>
          <a:xfrm>
            <a:off x="431300" y="5985425"/>
            <a:ext cx="11939137" cy="4231668"/>
          </a:xfrm>
          <a:custGeom>
            <a:rect b="b" l="l" r="r" t="t"/>
            <a:pathLst>
              <a:path extrusionOk="0" h="4795091" w="13528767">
                <a:moveTo>
                  <a:pt x="0" y="0"/>
                </a:moveTo>
                <a:lnTo>
                  <a:pt x="13528767" y="0"/>
                </a:lnTo>
                <a:lnTo>
                  <a:pt x="13528767" y="4795091"/>
                </a:lnTo>
                <a:lnTo>
                  <a:pt x="0" y="4795091"/>
                </a:lnTo>
                <a:lnTo>
                  <a:pt x="0" y="0"/>
                </a:lnTo>
                <a:close/>
              </a:path>
            </a:pathLst>
          </a:custGeom>
          <a:blipFill rotWithShape="1">
            <a:blip r:embed="rId3">
              <a:alphaModFix/>
            </a:blip>
            <a:stretch>
              <a:fillRect b="0" l="0" r="0" t="0"/>
            </a:stretch>
          </a:blipFill>
          <a:ln>
            <a:noFill/>
          </a:ln>
        </p:spPr>
      </p:sp>
      <p:sp>
        <p:nvSpPr>
          <p:cNvPr id="217" name="Google Shape;217;p15"/>
          <p:cNvSpPr txBox="1"/>
          <p:nvPr/>
        </p:nvSpPr>
        <p:spPr>
          <a:xfrm>
            <a:off x="12443950" y="885575"/>
            <a:ext cx="5844000" cy="34233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Rhythmic/tempo stability over time</a:t>
            </a:r>
            <a:br>
              <a:rPr i="0" lang="en-US" sz="2200" u="none" cap="none" strike="noStrike">
                <a:solidFill>
                  <a:srgbClr val="000000"/>
                </a:solidFill>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Illuminates “conflict resolution” song structure</a:t>
            </a:r>
            <a:br>
              <a:rPr i="0" lang="en-US" sz="2200" u="none" cap="none" strike="noStrike">
                <a:solidFill>
                  <a:srgbClr val="000000"/>
                </a:solidFill>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High-dimensional feature</a:t>
            </a:r>
            <a:br>
              <a:rPr lang="en-US" sz="2200">
                <a:latin typeface="Open Sans Medium"/>
                <a:ea typeface="Open Sans Medium"/>
                <a:cs typeface="Open Sans Medium"/>
                <a:sym typeface="Open Sans Medium"/>
              </a:rPr>
            </a:br>
            <a:r>
              <a:rPr i="1" lang="en-US" sz="2200" u="none" cap="none" strike="noStrike">
                <a:solidFill>
                  <a:srgbClr val="000000"/>
                </a:solidFill>
                <a:latin typeface="Open Sans Medium"/>
                <a:ea typeface="Open Sans Medium"/>
                <a:cs typeface="Open Sans Medium"/>
                <a:sym typeface="Open Sans Medium"/>
              </a:rPr>
              <a:t>(autocorr_window_size X </a:t>
            </a:r>
            <a:r>
              <a:rPr i="1" lang="en-US" sz="2200">
                <a:latin typeface="Open Sans Medium"/>
                <a:ea typeface="Open Sans Medium"/>
                <a:cs typeface="Open Sans Medium"/>
                <a:sym typeface="Open Sans Medium"/>
              </a:rPr>
              <a:t>n_timesteps</a:t>
            </a:r>
            <a:r>
              <a:rPr i="1" lang="en-US" sz="2200" u="none" cap="none" strike="noStrike">
                <a:solidFill>
                  <a:srgbClr val="000000"/>
                </a:solidFill>
                <a:latin typeface="Open Sans Medium"/>
                <a:ea typeface="Open Sans Medium"/>
                <a:cs typeface="Open Sans Medium"/>
                <a:sym typeface="Open Sans Medium"/>
              </a:rPr>
              <a:t>) </a:t>
            </a:r>
            <a:br>
              <a:rPr i="1" lang="en-US" sz="2200" u="none" cap="none" strike="noStrike">
                <a:solidFill>
                  <a:srgbClr val="000000"/>
                </a:solidFill>
                <a:latin typeface="Open Sans Medium"/>
                <a:ea typeface="Open Sans Medium"/>
                <a:cs typeface="Open Sans Medium"/>
                <a:sym typeface="Open Sans Medium"/>
              </a:rPr>
            </a:br>
            <a:r>
              <a:rPr i="1" lang="en-US" sz="2200" u="none" cap="none" strike="noStrike">
                <a:solidFill>
                  <a:srgbClr val="000000"/>
                </a:solidFill>
                <a:latin typeface="Open Sans Medium"/>
                <a:ea typeface="Open Sans Medium"/>
                <a:cs typeface="Open Sans Medium"/>
                <a:sym typeface="Open Sans Medium"/>
              </a:rPr>
              <a:t>(384 x 40000)</a:t>
            </a:r>
            <a:endParaRPr i="1" sz="22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Open Sans"/>
              <a:ea typeface="Open Sans"/>
              <a:cs typeface="Open Sans"/>
              <a:sym typeface="Open Sans"/>
            </a:endParaRPr>
          </a:p>
        </p:txBody>
      </p:sp>
      <p:sp>
        <p:nvSpPr>
          <p:cNvPr id="218" name="Google Shape;218;p15"/>
          <p:cNvSpPr txBox="1"/>
          <p:nvPr/>
        </p:nvSpPr>
        <p:spPr>
          <a:xfrm rot="-1317">
            <a:off x="537600" y="5496145"/>
            <a:ext cx="4699500" cy="384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00" u="none" cap="none" strike="noStrike">
                <a:solidFill>
                  <a:srgbClr val="FF731D"/>
                </a:solidFill>
                <a:latin typeface="Open Sans"/>
                <a:ea typeface="Open Sans"/>
                <a:cs typeface="Open Sans"/>
                <a:sym typeface="Open Sans"/>
              </a:rPr>
              <a:t>DECOMPOSED TEMPOGRAM:</a:t>
            </a:r>
            <a:endParaRPr b="1" sz="2500">
              <a:latin typeface="Open Sans"/>
              <a:ea typeface="Open Sans"/>
              <a:cs typeface="Open Sans"/>
              <a:sym typeface="Open Sans"/>
            </a:endParaRPr>
          </a:p>
        </p:txBody>
      </p:sp>
      <p:sp>
        <p:nvSpPr>
          <p:cNvPr id="219" name="Google Shape;219;p15"/>
          <p:cNvSpPr txBox="1"/>
          <p:nvPr/>
        </p:nvSpPr>
        <p:spPr>
          <a:xfrm>
            <a:off x="12658325" y="6140600"/>
            <a:ext cx="5629500" cy="10866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Decomposed using </a:t>
            </a:r>
            <a:r>
              <a:rPr lang="en-US" sz="2200">
                <a:latin typeface="Open Sans Medium"/>
                <a:ea typeface="Open Sans Medium"/>
                <a:cs typeface="Open Sans Medium"/>
                <a:sym typeface="Open Sans Medium"/>
              </a:rPr>
              <a:t>NMF</a:t>
            </a:r>
            <a:r>
              <a:rPr i="0" lang="en-US" sz="2200" u="none" cap="none" strike="noStrike">
                <a:solidFill>
                  <a:srgbClr val="000000"/>
                </a:solidFill>
                <a:latin typeface="Open Sans Medium"/>
                <a:ea typeface="Open Sans Medium"/>
                <a:cs typeface="Open Sans Medium"/>
                <a:sym typeface="Open Sans Medium"/>
              </a:rPr>
              <a:t> into 3 components and activations</a:t>
            </a:r>
            <a:endParaRPr sz="22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Open Sans"/>
              <a:ea typeface="Open Sans"/>
              <a:cs typeface="Open Sans"/>
              <a:sym typeface="Open Sans"/>
            </a:endParaRPr>
          </a:p>
        </p:txBody>
      </p:sp>
      <p:sp>
        <p:nvSpPr>
          <p:cNvPr id="220" name="Google Shape;220;p15"/>
          <p:cNvSpPr/>
          <p:nvPr/>
        </p:nvSpPr>
        <p:spPr>
          <a:xfrm>
            <a:off x="436775" y="885575"/>
            <a:ext cx="11928180" cy="4135902"/>
          </a:xfrm>
          <a:custGeom>
            <a:rect b="b" l="l" r="r" t="t"/>
            <a:pathLst>
              <a:path extrusionOk="0" h="4686574" w="13516351">
                <a:moveTo>
                  <a:pt x="0" y="0"/>
                </a:moveTo>
                <a:lnTo>
                  <a:pt x="13516351" y="0"/>
                </a:lnTo>
                <a:lnTo>
                  <a:pt x="13516351" y="4686574"/>
                </a:lnTo>
                <a:lnTo>
                  <a:pt x="0" y="4686574"/>
                </a:lnTo>
                <a:lnTo>
                  <a:pt x="0" y="0"/>
                </a:lnTo>
                <a:close/>
              </a:path>
            </a:pathLst>
          </a:custGeom>
          <a:blipFill rotWithShape="1">
            <a:blip r:embed="rId4">
              <a:alphaModFix/>
            </a:blip>
            <a:stretch>
              <a:fillRect b="-5199" l="0" r="0" t="-5189"/>
            </a:stretch>
          </a:blipFill>
          <a:ln>
            <a:noFill/>
          </a:ln>
        </p:spPr>
      </p:sp>
      <p:sp>
        <p:nvSpPr>
          <p:cNvPr id="221" name="Google Shape;221;p15"/>
          <p:cNvSpPr txBox="1"/>
          <p:nvPr/>
        </p:nvSpPr>
        <p:spPr>
          <a:xfrm rot="-1623">
            <a:off x="537750" y="429621"/>
            <a:ext cx="2541300"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545">
                <a:solidFill>
                  <a:srgbClr val="FF731D"/>
                </a:solidFill>
                <a:latin typeface="Open Sans"/>
                <a:ea typeface="Open Sans"/>
                <a:cs typeface="Open Sans"/>
                <a:sym typeface="Open Sans"/>
              </a:rPr>
              <a:t>TEMPOGRAM</a:t>
            </a:r>
            <a:r>
              <a:rPr b="1" i="0" lang="en-US" sz="2545" u="none" cap="none" strike="noStrike">
                <a:solidFill>
                  <a:srgbClr val="FF731D"/>
                </a:solidFill>
                <a:latin typeface="Open Sans"/>
                <a:ea typeface="Open Sans"/>
                <a:cs typeface="Open Sans"/>
                <a:sym typeface="Open Sans"/>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9" name="Shape 229"/>
        <p:cNvGrpSpPr/>
        <p:nvPr/>
      </p:nvGrpSpPr>
      <p:grpSpPr>
        <a:xfrm>
          <a:off x="0" y="0"/>
          <a:ext cx="0" cy="0"/>
          <a:chOff x="0" y="0"/>
          <a:chExt cx="0" cy="0"/>
        </a:xfrm>
      </p:grpSpPr>
      <p:sp>
        <p:nvSpPr>
          <p:cNvPr id="230" name="Google Shape;230;p16"/>
          <p:cNvSpPr/>
          <p:nvPr/>
        </p:nvSpPr>
        <p:spPr>
          <a:xfrm>
            <a:off x="443925" y="865850"/>
            <a:ext cx="11894389" cy="4100752"/>
          </a:xfrm>
          <a:custGeom>
            <a:rect b="b" l="l" r="r" t="t"/>
            <a:pathLst>
              <a:path extrusionOk="0" h="4686574" w="13516351">
                <a:moveTo>
                  <a:pt x="0" y="0"/>
                </a:moveTo>
                <a:lnTo>
                  <a:pt x="13516351" y="0"/>
                </a:lnTo>
                <a:lnTo>
                  <a:pt x="13516351" y="4686574"/>
                </a:lnTo>
                <a:lnTo>
                  <a:pt x="0" y="4686574"/>
                </a:lnTo>
                <a:lnTo>
                  <a:pt x="0" y="0"/>
                </a:lnTo>
                <a:close/>
              </a:path>
            </a:pathLst>
          </a:custGeom>
          <a:blipFill rotWithShape="1">
            <a:blip r:embed="rId3">
              <a:alphaModFix/>
            </a:blip>
            <a:stretch>
              <a:fillRect b="0" l="0" r="0" t="0"/>
            </a:stretch>
          </a:blipFill>
          <a:ln>
            <a:noFill/>
          </a:ln>
        </p:spPr>
      </p:sp>
      <p:sp>
        <p:nvSpPr>
          <p:cNvPr id="231" name="Google Shape;231;p16"/>
          <p:cNvSpPr/>
          <p:nvPr/>
        </p:nvSpPr>
        <p:spPr>
          <a:xfrm>
            <a:off x="443925" y="5869350"/>
            <a:ext cx="10046250" cy="4095214"/>
          </a:xfrm>
          <a:custGeom>
            <a:rect b="b" l="l" r="r" t="t"/>
            <a:pathLst>
              <a:path extrusionOk="0" h="4860788" w="11715744">
                <a:moveTo>
                  <a:pt x="0" y="0"/>
                </a:moveTo>
                <a:lnTo>
                  <a:pt x="11715745" y="0"/>
                </a:lnTo>
                <a:lnTo>
                  <a:pt x="11715745" y="4860788"/>
                </a:lnTo>
                <a:lnTo>
                  <a:pt x="0" y="4860788"/>
                </a:lnTo>
                <a:lnTo>
                  <a:pt x="0" y="0"/>
                </a:lnTo>
                <a:close/>
              </a:path>
            </a:pathLst>
          </a:custGeom>
          <a:blipFill rotWithShape="1">
            <a:blip r:embed="rId4">
              <a:alphaModFix/>
            </a:blip>
            <a:stretch>
              <a:fillRect b="0" l="0" r="0" t="0"/>
            </a:stretch>
          </a:blipFill>
          <a:ln>
            <a:noFill/>
          </a:ln>
        </p:spPr>
      </p:sp>
      <p:sp>
        <p:nvSpPr>
          <p:cNvPr id="232" name="Google Shape;232;p16"/>
          <p:cNvSpPr txBox="1"/>
          <p:nvPr/>
        </p:nvSpPr>
        <p:spPr>
          <a:xfrm rot="-1218">
            <a:off x="444075" y="398377"/>
            <a:ext cx="2541000"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45" u="none" cap="none" strike="noStrike">
                <a:solidFill>
                  <a:srgbClr val="FF731D"/>
                </a:solidFill>
                <a:latin typeface="Open Sans"/>
                <a:ea typeface="Open Sans"/>
                <a:cs typeface="Open Sans"/>
                <a:sym typeface="Open Sans"/>
              </a:rPr>
              <a:t>CHROMAGRAM:</a:t>
            </a:r>
            <a:endParaRPr/>
          </a:p>
        </p:txBody>
      </p:sp>
      <p:sp>
        <p:nvSpPr>
          <p:cNvPr id="233" name="Google Shape;233;p16"/>
          <p:cNvSpPr txBox="1"/>
          <p:nvPr/>
        </p:nvSpPr>
        <p:spPr>
          <a:xfrm>
            <a:off x="12474550" y="1316275"/>
            <a:ext cx="5722800" cy="1334100"/>
          </a:xfrm>
          <a:prstGeom prst="rect">
            <a:avLst/>
          </a:prstGeom>
          <a:noFill/>
          <a:ln>
            <a:noFill/>
          </a:ln>
        </p:spPr>
        <p:txBody>
          <a:bodyPr anchorCtr="0" anchor="t" bIns="0" lIns="0" spcFirstLastPara="1" rIns="0" wrap="square" tIns="0">
            <a:spAutoFit/>
          </a:bodyPr>
          <a:lstStyle/>
          <a:p>
            <a:pPr indent="-228600" lvl="1" marL="431801" marR="0" rtl="0" algn="l">
              <a:lnSpc>
                <a:spcPct val="147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Captures tonal content represented as energy across the 12 pitch classes </a:t>
            </a:r>
            <a:br>
              <a:rPr i="0" lang="en-US" sz="2200" u="none" cap="none" strike="noStrike">
                <a:solidFill>
                  <a:srgbClr val="000000"/>
                </a:solidFill>
                <a:latin typeface="Open Sans Medium"/>
                <a:ea typeface="Open Sans Medium"/>
                <a:cs typeface="Open Sans Medium"/>
                <a:sym typeface="Open Sans Medium"/>
              </a:rPr>
            </a:br>
            <a:r>
              <a:rPr i="0" lang="en-US" sz="2200" u="none" cap="none" strike="noStrike">
                <a:solidFill>
                  <a:srgbClr val="000000"/>
                </a:solidFill>
                <a:latin typeface="Open Sans Medium"/>
                <a:ea typeface="Open Sans Medium"/>
                <a:cs typeface="Open Sans Medium"/>
                <a:sym typeface="Open Sans Medium"/>
              </a:rPr>
              <a:t>(C, C#, D, D#, E, F, F#, G, G#, A, A#, B)</a:t>
            </a:r>
            <a:endParaRPr sz="2200">
              <a:latin typeface="Open Sans Medium"/>
              <a:ea typeface="Open Sans Medium"/>
              <a:cs typeface="Open Sans Medium"/>
              <a:sym typeface="Open Sans Medium"/>
            </a:endParaRPr>
          </a:p>
        </p:txBody>
      </p:sp>
      <p:sp>
        <p:nvSpPr>
          <p:cNvPr id="234" name="Google Shape;234;p16"/>
          <p:cNvSpPr txBox="1"/>
          <p:nvPr/>
        </p:nvSpPr>
        <p:spPr>
          <a:xfrm>
            <a:off x="10790150" y="6039425"/>
            <a:ext cx="7195200" cy="805500"/>
          </a:xfrm>
          <a:prstGeom prst="rect">
            <a:avLst/>
          </a:prstGeom>
          <a:noFill/>
          <a:ln>
            <a:noFill/>
          </a:ln>
        </p:spPr>
        <p:txBody>
          <a:bodyPr anchorCtr="0" anchor="t" bIns="0" lIns="0" spcFirstLastPara="1" rIns="0" wrap="square" tIns="0">
            <a:spAutoFit/>
          </a:bodyPr>
          <a:lstStyle/>
          <a:p>
            <a:pPr indent="-228600" lvl="1" marL="431801" marR="0" rtl="0" algn="l">
              <a:lnSpc>
                <a:spcPct val="147000"/>
              </a:lnSpc>
              <a:spcBef>
                <a:spcPts val="0"/>
              </a:spcBef>
              <a:spcAft>
                <a:spcPts val="0"/>
              </a:spcAft>
              <a:buClr>
                <a:srgbClr val="000000"/>
              </a:buClr>
              <a:buSzPts val="2200"/>
              <a:buFont typeface="Open Sans Medium"/>
              <a:buChar char="•"/>
            </a:pPr>
            <a:r>
              <a:rPr lang="en-US" sz="2200">
                <a:latin typeface="Open Sans Medium"/>
                <a:ea typeface="Open Sans Medium"/>
                <a:cs typeface="Open Sans Medium"/>
                <a:sym typeface="Open Sans Medium"/>
              </a:rPr>
              <a:t>C</a:t>
            </a:r>
            <a:r>
              <a:rPr i="0" lang="en-US" sz="2200" u="none" cap="none" strike="noStrike">
                <a:solidFill>
                  <a:srgbClr val="000000"/>
                </a:solidFill>
                <a:latin typeface="Open Sans Medium"/>
                <a:ea typeface="Open Sans Medium"/>
                <a:cs typeface="Open Sans Medium"/>
                <a:sym typeface="Open Sans Medium"/>
              </a:rPr>
              <a:t>aptures timbral characteristics of the audio signal</a:t>
            </a:r>
            <a:endParaRPr sz="16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Open Sans"/>
              <a:ea typeface="Open Sans"/>
              <a:cs typeface="Open Sans"/>
              <a:sym typeface="Open Sans"/>
            </a:endParaRPr>
          </a:p>
        </p:txBody>
      </p:sp>
      <p:sp>
        <p:nvSpPr>
          <p:cNvPr id="235" name="Google Shape;235;p16"/>
          <p:cNvSpPr txBox="1"/>
          <p:nvPr/>
        </p:nvSpPr>
        <p:spPr>
          <a:xfrm rot="-1637">
            <a:off x="564850" y="5475585"/>
            <a:ext cx="8191501"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Font typeface="Arial"/>
              <a:buNone/>
            </a:pPr>
            <a:r>
              <a:rPr b="1" lang="en-US" sz="2545">
                <a:solidFill>
                  <a:srgbClr val="FF731D"/>
                </a:solidFill>
                <a:latin typeface="Open Sans"/>
                <a:ea typeface="Open Sans"/>
                <a:cs typeface="Open Sans"/>
                <a:sym typeface="Open Sans"/>
              </a:rPr>
              <a:t>MEL-FREQUENCY CEPSTRAL COEFFICIENTS (MFCC)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3" name="Shape 243"/>
        <p:cNvGrpSpPr/>
        <p:nvPr/>
      </p:nvGrpSpPr>
      <p:grpSpPr>
        <a:xfrm>
          <a:off x="0" y="0"/>
          <a:ext cx="0" cy="0"/>
          <a:chOff x="0" y="0"/>
          <a:chExt cx="0" cy="0"/>
        </a:xfrm>
      </p:grpSpPr>
      <p:sp>
        <p:nvSpPr>
          <p:cNvPr id="244" name="Google Shape;244;g2d0c8b3156f_0_24"/>
          <p:cNvSpPr txBox="1"/>
          <p:nvPr/>
        </p:nvSpPr>
        <p:spPr>
          <a:xfrm>
            <a:off x="553550" y="2135175"/>
            <a:ext cx="16559400" cy="384900"/>
          </a:xfrm>
          <a:prstGeom prst="rect">
            <a:avLst/>
          </a:prstGeom>
          <a:noFill/>
          <a:ln>
            <a:noFill/>
          </a:ln>
        </p:spPr>
        <p:txBody>
          <a:bodyPr anchorCtr="0" anchor="t" bIns="0" lIns="0" spcFirstLastPara="1" rIns="0" wrap="square" tIns="0">
            <a:spAutoFit/>
          </a:bodyPr>
          <a:lstStyle/>
          <a:p>
            <a:pPr indent="-387350" lvl="0" marL="457200" marR="0" rtl="0" algn="l">
              <a:lnSpc>
                <a:spcPct val="115000"/>
              </a:lnSpc>
              <a:spcBef>
                <a:spcPts val="0"/>
              </a:spcBef>
              <a:spcAft>
                <a:spcPts val="0"/>
              </a:spcAft>
              <a:buClr>
                <a:srgbClr val="000000"/>
              </a:buClr>
              <a:buSzPts val="2500"/>
              <a:buFont typeface="Open Sans"/>
              <a:buChar char="●"/>
            </a:pPr>
            <a:r>
              <a:rPr b="1" lang="en-US" sz="2500">
                <a:latin typeface="Open Sans"/>
                <a:ea typeface="Open Sans"/>
                <a:cs typeface="Open Sans"/>
                <a:sym typeface="Open Sans"/>
              </a:rPr>
              <a:t>Convolutional Recurrent Neural Network (CRNN)</a:t>
            </a:r>
            <a:endParaRPr b="1" sz="3099">
              <a:latin typeface="Open Sans"/>
              <a:ea typeface="Open Sans"/>
              <a:cs typeface="Open Sans"/>
              <a:sym typeface="Open Sans"/>
            </a:endParaRPr>
          </a:p>
        </p:txBody>
      </p:sp>
      <p:sp>
        <p:nvSpPr>
          <p:cNvPr id="245" name="Google Shape;245;g2d0c8b3156f_0_24"/>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MODEL PREPROCESSING</a:t>
            </a:r>
            <a:endParaRPr/>
          </a:p>
        </p:txBody>
      </p:sp>
      <p:sp>
        <p:nvSpPr>
          <p:cNvPr id="246" name="Google Shape;246;g2d0c8b3156f_0_24"/>
          <p:cNvSpPr txBox="1"/>
          <p:nvPr/>
        </p:nvSpPr>
        <p:spPr>
          <a:xfrm>
            <a:off x="451450" y="2506450"/>
            <a:ext cx="17673000" cy="10119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Open Sans Medium"/>
              <a:buChar char="●"/>
            </a:pPr>
            <a:r>
              <a:rPr b="1" lang="en-US" sz="2500">
                <a:solidFill>
                  <a:schemeClr val="dk1"/>
                </a:solidFill>
                <a:latin typeface="Open Sans"/>
                <a:ea typeface="Open Sans"/>
                <a:cs typeface="Open Sans"/>
                <a:sym typeface="Open Sans"/>
              </a:rPr>
              <a:t>Features extracted:</a:t>
            </a:r>
            <a:r>
              <a:rPr lang="en-US" sz="2500">
                <a:solidFill>
                  <a:schemeClr val="dk1"/>
                </a:solidFill>
                <a:latin typeface="Open Sans Medium"/>
                <a:ea typeface="Open Sans Medium"/>
                <a:cs typeface="Open Sans Medium"/>
                <a:sym typeface="Open Sans Medium"/>
              </a:rPr>
              <a:t> RMS energy, chromagram activations, tempogram activations, MFCC activations, mel spectrogram activations (15 dimensions) </a:t>
            </a:r>
            <a:endParaRPr sz="2500">
              <a:solidFill>
                <a:schemeClr val="dk1"/>
              </a:solidFill>
              <a:latin typeface="Open Sans Medium"/>
              <a:ea typeface="Open Sans Medium"/>
              <a:cs typeface="Open Sans Medium"/>
              <a:sym typeface="Open Sans Medium"/>
            </a:endParaRPr>
          </a:p>
        </p:txBody>
      </p:sp>
      <p:pic>
        <p:nvPicPr>
          <p:cNvPr id="247" name="Google Shape;247;g2d0c8b3156f_0_24"/>
          <p:cNvPicPr preferRelativeResize="0"/>
          <p:nvPr/>
        </p:nvPicPr>
        <p:blipFill>
          <a:blip r:embed="rId3">
            <a:alphaModFix/>
          </a:blip>
          <a:stretch>
            <a:fillRect/>
          </a:stretch>
        </p:blipFill>
        <p:spPr>
          <a:xfrm>
            <a:off x="6833648" y="6883419"/>
            <a:ext cx="3894990" cy="1145128"/>
          </a:xfrm>
          <a:prstGeom prst="rect">
            <a:avLst/>
          </a:prstGeom>
          <a:noFill/>
          <a:ln>
            <a:noFill/>
          </a:ln>
        </p:spPr>
      </p:pic>
      <p:sp>
        <p:nvSpPr>
          <p:cNvPr id="248" name="Google Shape;248;g2d0c8b3156f_0_24"/>
          <p:cNvSpPr txBox="1"/>
          <p:nvPr/>
        </p:nvSpPr>
        <p:spPr>
          <a:xfrm>
            <a:off x="439950" y="3429000"/>
            <a:ext cx="174081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Open Sans Medium"/>
              <a:buChar char="●"/>
            </a:pPr>
            <a:r>
              <a:rPr b="1" lang="en-US" sz="2500">
                <a:solidFill>
                  <a:schemeClr val="dk1"/>
                </a:solidFill>
                <a:latin typeface="Open Sans"/>
                <a:ea typeface="Open Sans"/>
                <a:cs typeface="Open Sans"/>
                <a:sym typeface="Open Sans"/>
              </a:rPr>
              <a:t>Meter-based timesteps: </a:t>
            </a:r>
            <a:r>
              <a:rPr lang="en-US" sz="2500">
                <a:solidFill>
                  <a:schemeClr val="dk1"/>
                </a:solidFill>
                <a:latin typeface="Open Sans Medium"/>
                <a:ea typeface="Open Sans Medium"/>
                <a:cs typeface="Open Sans Medium"/>
                <a:sym typeface="Open Sans Medium"/>
              </a:rPr>
              <a:t>Input shape = (201, 300, 15) </a:t>
            </a:r>
            <a:r>
              <a:rPr i="1" lang="en-US" sz="1599">
                <a:solidFill>
                  <a:schemeClr val="dk1"/>
                </a:solidFill>
                <a:latin typeface="Open Sans Medium"/>
                <a:ea typeface="Open Sans Medium"/>
                <a:cs typeface="Open Sans Medium"/>
                <a:sym typeface="Open Sans Medium"/>
              </a:rPr>
              <a:t>(meters, frames, features)</a:t>
            </a:r>
            <a:endParaRPr sz="2500">
              <a:solidFill>
                <a:schemeClr val="dk1"/>
              </a:solidFill>
              <a:latin typeface="Open Sans Medium"/>
              <a:ea typeface="Open Sans Medium"/>
              <a:cs typeface="Open Sans Medium"/>
              <a:sym typeface="Open Sans Medium"/>
            </a:endParaRPr>
          </a:p>
        </p:txBody>
      </p:sp>
      <p:pic>
        <p:nvPicPr>
          <p:cNvPr id="249" name="Google Shape;249;g2d0c8b3156f_0_24"/>
          <p:cNvPicPr preferRelativeResize="0"/>
          <p:nvPr/>
        </p:nvPicPr>
        <p:blipFill>
          <a:blip r:embed="rId4">
            <a:alphaModFix/>
          </a:blip>
          <a:stretch>
            <a:fillRect/>
          </a:stretch>
        </p:blipFill>
        <p:spPr>
          <a:xfrm>
            <a:off x="6833648" y="6990875"/>
            <a:ext cx="3894986" cy="1098375"/>
          </a:xfrm>
          <a:prstGeom prst="rect">
            <a:avLst/>
          </a:prstGeom>
          <a:noFill/>
          <a:ln>
            <a:noFill/>
          </a:ln>
        </p:spPr>
      </p:pic>
      <p:sp>
        <p:nvSpPr>
          <p:cNvPr id="250" name="Google Shape;250;g2d0c8b3156f_0_24"/>
          <p:cNvSpPr txBox="1"/>
          <p:nvPr/>
        </p:nvSpPr>
        <p:spPr>
          <a:xfrm>
            <a:off x="439950" y="3957325"/>
            <a:ext cx="174081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Open Sans Medium"/>
              <a:buChar char="●"/>
            </a:pPr>
            <a:r>
              <a:rPr b="1" lang="en-US" sz="2500">
                <a:solidFill>
                  <a:schemeClr val="dk1"/>
                </a:solidFill>
                <a:latin typeface="Open Sans"/>
                <a:ea typeface="Open Sans"/>
                <a:cs typeface="Open Sans"/>
                <a:sym typeface="Open Sans"/>
              </a:rPr>
              <a:t>Positionally encode each meter AND each frame in a meter</a:t>
            </a:r>
            <a:endParaRPr sz="2500">
              <a:solidFill>
                <a:schemeClr val="dk1"/>
              </a:solidFill>
              <a:latin typeface="Open Sans Medium"/>
              <a:ea typeface="Open Sans Medium"/>
              <a:cs typeface="Open Sans Medium"/>
              <a:sym typeface="Open Sans Medium"/>
            </a:endParaRPr>
          </a:p>
        </p:txBody>
      </p:sp>
      <p:pic>
        <p:nvPicPr>
          <p:cNvPr id="251" name="Google Shape;251;g2d0c8b3156f_0_24"/>
          <p:cNvPicPr preferRelativeResize="0"/>
          <p:nvPr/>
        </p:nvPicPr>
        <p:blipFill>
          <a:blip r:embed="rId5">
            <a:alphaModFix/>
          </a:blip>
          <a:stretch>
            <a:fillRect/>
          </a:stretch>
        </p:blipFill>
        <p:spPr>
          <a:xfrm>
            <a:off x="922725" y="5682050"/>
            <a:ext cx="4671550" cy="4222350"/>
          </a:xfrm>
          <a:prstGeom prst="rect">
            <a:avLst/>
          </a:prstGeom>
          <a:noFill/>
          <a:ln>
            <a:noFill/>
          </a:ln>
        </p:spPr>
      </p:pic>
      <p:pic>
        <p:nvPicPr>
          <p:cNvPr id="252" name="Google Shape;252;g2d0c8b3156f_0_24"/>
          <p:cNvPicPr preferRelativeResize="0"/>
          <p:nvPr/>
        </p:nvPicPr>
        <p:blipFill>
          <a:blip r:embed="rId6">
            <a:alphaModFix/>
          </a:blip>
          <a:stretch>
            <a:fillRect/>
          </a:stretch>
        </p:blipFill>
        <p:spPr>
          <a:xfrm>
            <a:off x="5968300" y="5682050"/>
            <a:ext cx="6131174" cy="846007"/>
          </a:xfrm>
          <a:prstGeom prst="rect">
            <a:avLst/>
          </a:prstGeom>
          <a:noFill/>
          <a:ln>
            <a:noFill/>
          </a:ln>
        </p:spPr>
      </p:pic>
      <p:pic>
        <p:nvPicPr>
          <p:cNvPr id="253" name="Google Shape;253;g2d0c8b3156f_0_24"/>
          <p:cNvPicPr preferRelativeResize="0"/>
          <p:nvPr/>
        </p:nvPicPr>
        <p:blipFill>
          <a:blip r:embed="rId7">
            <a:alphaModFix/>
          </a:blip>
          <a:stretch>
            <a:fillRect/>
          </a:stretch>
        </p:blipFill>
        <p:spPr>
          <a:xfrm>
            <a:off x="12199350" y="5682050"/>
            <a:ext cx="5085050" cy="388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300"/>
                                        <p:tgtEl>
                                          <p:spTgt spid="2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300"/>
                                        <p:tgtEl>
                                          <p:spTgt spid="2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300"/>
                                        <p:tgtEl>
                                          <p:spTgt spid="2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7"/>
                                        </p:tgtEl>
                                      </p:cBhvr>
                                    </p:animEffect>
                                    <p:set>
                                      <p:cBhvr>
                                        <p:cTn dur="1" fill="hold">
                                          <p:stCondLst>
                                            <p:cond delay="1000"/>
                                          </p:stCondLst>
                                        </p:cTn>
                                        <p:tgtEl>
                                          <p:spTgt spid="2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200"/>
                                        <p:tgtEl>
                                          <p:spTgt spid="2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200"/>
                                        <p:tgtEl>
                                          <p:spTgt spid="2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61" name="Shape 261"/>
        <p:cNvGrpSpPr/>
        <p:nvPr/>
      </p:nvGrpSpPr>
      <p:grpSpPr>
        <a:xfrm>
          <a:off x="0" y="0"/>
          <a:ext cx="0" cy="0"/>
          <a:chOff x="0" y="0"/>
          <a:chExt cx="0" cy="0"/>
        </a:xfrm>
      </p:grpSpPr>
      <p:sp>
        <p:nvSpPr>
          <p:cNvPr id="262" name="Google Shape;262;g2d0c8b5cc78_0_31"/>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MODEL ARCHITECTURE</a:t>
            </a:r>
            <a:endParaRPr/>
          </a:p>
        </p:txBody>
      </p:sp>
      <p:sp>
        <p:nvSpPr>
          <p:cNvPr id="263" name="Google Shape;263;g2d0c8b5cc78_0_31"/>
          <p:cNvSpPr txBox="1"/>
          <p:nvPr/>
        </p:nvSpPr>
        <p:spPr>
          <a:xfrm>
            <a:off x="553550" y="1773300"/>
            <a:ext cx="16452300" cy="2341200"/>
          </a:xfrm>
          <a:prstGeom prst="rect">
            <a:avLst/>
          </a:prstGeom>
          <a:noFill/>
          <a:ln>
            <a:noFill/>
          </a:ln>
        </p:spPr>
        <p:txBody>
          <a:bodyPr anchorCtr="0" anchor="t" bIns="0" lIns="0" spcFirstLastPara="1" rIns="0" wrap="square" tIns="0">
            <a:spAutoFit/>
          </a:bodyPr>
          <a:lstStyle/>
          <a:p>
            <a:pPr indent="-393700" lvl="0" marL="457200" marR="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CRNN Input Shape</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Each song contains 201 meters</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Each m</a:t>
            </a:r>
            <a:r>
              <a:rPr lang="en-US" sz="2600">
                <a:latin typeface="Open Sans Medium"/>
                <a:ea typeface="Open Sans Medium"/>
                <a:cs typeface="Open Sans Medium"/>
                <a:sym typeface="Open Sans Medium"/>
              </a:rPr>
              <a:t>eter contains 300 audio frames</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Each audio frame consists of 15 features</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Input shape: (201, 300, 15) </a:t>
            </a:r>
            <a:endParaRPr i="1" sz="2600">
              <a:latin typeface="Open Sans Medium"/>
              <a:ea typeface="Open Sans Medium"/>
              <a:cs typeface="Open Sans Medium"/>
              <a:sym typeface="Open Sans Medium"/>
            </a:endParaRPr>
          </a:p>
        </p:txBody>
      </p:sp>
      <p:sp>
        <p:nvSpPr>
          <p:cNvPr id="264" name="Google Shape;264;g2d0c8b5cc78_0_31"/>
          <p:cNvSpPr txBox="1"/>
          <p:nvPr/>
        </p:nvSpPr>
        <p:spPr>
          <a:xfrm>
            <a:off x="553550" y="4542875"/>
            <a:ext cx="16452300" cy="1420800"/>
          </a:xfrm>
          <a:prstGeom prst="rect">
            <a:avLst/>
          </a:prstGeom>
          <a:noFill/>
          <a:ln>
            <a:noFill/>
          </a:ln>
        </p:spPr>
        <p:txBody>
          <a:bodyPr anchorCtr="0" anchor="t" bIns="0" lIns="0" spcFirstLastPara="1" rIns="0" wrap="square" tIns="0">
            <a:spAutoFit/>
          </a:bodyPr>
          <a:lstStyle/>
          <a:p>
            <a:pPr indent="-393700" lvl="0" marL="457200" marR="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Three Convolutional layers to extract frame-level features from each meter</a:t>
            </a:r>
            <a:endParaRPr b="1" sz="2600">
              <a:latin typeface="Open Sans"/>
              <a:ea typeface="Open Sans"/>
              <a:cs typeface="Open Sans"/>
              <a:sym typeface="Open Sans"/>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Input shape: (300, 15)  </a:t>
            </a:r>
            <a:r>
              <a:rPr i="1" lang="en-US" sz="1800">
                <a:latin typeface="Open Sans Medium"/>
                <a:ea typeface="Open Sans Medium"/>
                <a:cs typeface="Open Sans Medium"/>
                <a:sym typeface="Open Sans Medium"/>
              </a:rPr>
              <a:t>(i.e. a meter)</a:t>
            </a:r>
            <a:endParaRPr i="1" sz="18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1D convolutional layer -&gt; ReLU activation function -&gt; 1D max-pooling layer </a:t>
            </a:r>
            <a:r>
              <a:rPr b="1" lang="en-US" sz="2600">
                <a:latin typeface="Open Sans"/>
                <a:ea typeface="Open Sans"/>
                <a:cs typeface="Open Sans"/>
                <a:sym typeface="Open Sans"/>
              </a:rPr>
              <a:t>(x3)</a:t>
            </a:r>
            <a:endParaRPr sz="2600">
              <a:latin typeface="Open Sans Medium"/>
              <a:ea typeface="Open Sans Medium"/>
              <a:cs typeface="Open Sans Medium"/>
              <a:sym typeface="Open Sans Medium"/>
            </a:endParaRPr>
          </a:p>
        </p:txBody>
      </p:sp>
      <p:sp>
        <p:nvSpPr>
          <p:cNvPr id="265" name="Google Shape;265;g2d0c8b5cc78_0_31"/>
          <p:cNvSpPr txBox="1"/>
          <p:nvPr/>
        </p:nvSpPr>
        <p:spPr>
          <a:xfrm>
            <a:off x="553550" y="6392050"/>
            <a:ext cx="16452300" cy="1420800"/>
          </a:xfrm>
          <a:prstGeom prst="rect">
            <a:avLst/>
          </a:prstGeom>
          <a:noFill/>
          <a:ln>
            <a:noFill/>
          </a:ln>
        </p:spPr>
        <p:txBody>
          <a:bodyPr anchorCtr="0" anchor="t" bIns="0" lIns="0" spcFirstLastPara="1" rIns="0" wrap="square" tIns="0">
            <a:spAutoFit/>
          </a:bodyPr>
          <a:lstStyle/>
          <a:p>
            <a:pPr indent="-393700" lvl="0" marL="457200" marR="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One Recurrent layer for temporal summarization of the features extracted by CNN</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Bidirectional LSTM processes the input sequence in both forward and backward directions</a:t>
            </a:r>
            <a:endParaRPr sz="2600">
              <a:latin typeface="Open Sans Medium"/>
              <a:ea typeface="Open Sans Medium"/>
              <a:cs typeface="Open Sans Medium"/>
              <a:sym typeface="Open Sans Medium"/>
            </a:endParaRPr>
          </a:p>
          <a:p>
            <a:pPr indent="-393700" lvl="1" marL="914400" marR="0" rtl="0" algn="l">
              <a:lnSpc>
                <a:spcPct val="115000"/>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Output shape is (201, 512) </a:t>
            </a:r>
            <a:r>
              <a:rPr i="1" lang="en-US" sz="1800">
                <a:latin typeface="Open Sans Medium"/>
                <a:ea typeface="Open Sans Medium"/>
                <a:cs typeface="Open Sans Medium"/>
                <a:sym typeface="Open Sans Medium"/>
              </a:rPr>
              <a:t>(512 LSTM units)</a:t>
            </a:r>
            <a:endParaRPr i="1" sz="1800">
              <a:latin typeface="Open Sans Medium"/>
              <a:ea typeface="Open Sans Medium"/>
              <a:cs typeface="Open Sans Medium"/>
              <a:sym typeface="Open Sans Medium"/>
            </a:endParaRPr>
          </a:p>
        </p:txBody>
      </p:sp>
      <p:sp>
        <p:nvSpPr>
          <p:cNvPr id="266" name="Google Shape;266;g2d0c8b5cc78_0_31"/>
          <p:cNvSpPr txBox="1"/>
          <p:nvPr/>
        </p:nvSpPr>
        <p:spPr>
          <a:xfrm>
            <a:off x="553550" y="8241225"/>
            <a:ext cx="17334000" cy="960600"/>
          </a:xfrm>
          <a:prstGeom prst="rect">
            <a:avLst/>
          </a:prstGeom>
          <a:noFill/>
          <a:ln>
            <a:noFill/>
          </a:ln>
        </p:spPr>
        <p:txBody>
          <a:bodyPr anchorCtr="0" anchor="t" bIns="0" lIns="0" spcFirstLastPara="1" rIns="0" wrap="square" tIns="0">
            <a:spAutoFit/>
          </a:bodyPr>
          <a:lstStyle/>
          <a:p>
            <a:pPr indent="-393700" lvl="0" marL="457200" marR="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Dense layer </a:t>
            </a:r>
            <a:r>
              <a:rPr b="1" lang="en-US" sz="2600">
                <a:latin typeface="Open Sans"/>
                <a:ea typeface="Open Sans"/>
                <a:cs typeface="Open Sans"/>
                <a:sym typeface="Open Sans"/>
              </a:rPr>
              <a:t>applies</a:t>
            </a:r>
            <a:r>
              <a:rPr b="1" lang="en-US" sz="2600">
                <a:latin typeface="Open Sans"/>
                <a:ea typeface="Open Sans"/>
                <a:cs typeface="Open Sans"/>
                <a:sym typeface="Open Sans"/>
              </a:rPr>
              <a:t> sigmoid activation function to each time step (meter)</a:t>
            </a:r>
            <a:endParaRPr b="1" sz="2600">
              <a:latin typeface="Open Sans"/>
              <a:ea typeface="Open Sans"/>
              <a:cs typeface="Open Sans"/>
              <a:sym typeface="Open Sans"/>
            </a:endParaRPr>
          </a:p>
          <a:p>
            <a:pPr indent="-393700" lvl="1" marL="914400" marR="0" rtl="0" algn="l">
              <a:lnSpc>
                <a:spcPct val="140012"/>
              </a:lnSpc>
              <a:spcBef>
                <a:spcPts val="0"/>
              </a:spcBef>
              <a:spcAft>
                <a:spcPts val="0"/>
              </a:spcAft>
              <a:buSzPts val="2600"/>
              <a:buFont typeface="Open Sans Medium"/>
              <a:buChar char="○"/>
            </a:pPr>
            <a:r>
              <a:rPr lang="en-US" sz="2600">
                <a:latin typeface="Open Sans Medium"/>
                <a:ea typeface="Open Sans Medium"/>
                <a:cs typeface="Open Sans Medium"/>
                <a:sym typeface="Open Sans Medium"/>
              </a:rPr>
              <a:t>Output shape is (201, 1) </a:t>
            </a:r>
            <a:r>
              <a:rPr lang="en-US" sz="2600">
                <a:latin typeface="Open Sans Medium"/>
                <a:ea typeface="Open Sans Medium"/>
                <a:cs typeface="Open Sans Medium"/>
                <a:sym typeface="Open Sans Medium"/>
              </a:rPr>
              <a:t>representing</a:t>
            </a:r>
            <a:r>
              <a:rPr lang="en-US" sz="2600">
                <a:latin typeface="Open Sans Medium"/>
                <a:ea typeface="Open Sans Medium"/>
                <a:cs typeface="Open Sans Medium"/>
                <a:sym typeface="Open Sans Medium"/>
              </a:rPr>
              <a:t> the probability of a chorus being present at each meter in a song</a:t>
            </a:r>
            <a:endParaRPr i="1" sz="1800">
              <a:latin typeface="Open Sans Medium"/>
              <a:ea typeface="Open Sans Medium"/>
              <a:cs typeface="Open Sans Medium"/>
              <a:sym typeface="Open Sans Medium"/>
            </a:endParaRPr>
          </a:p>
        </p:txBody>
      </p:sp>
      <p:cxnSp>
        <p:nvCxnSpPr>
          <p:cNvPr id="267" name="Google Shape;267;g2d0c8b5cc78_0_31"/>
          <p:cNvCxnSpPr/>
          <p:nvPr/>
        </p:nvCxnSpPr>
        <p:spPr>
          <a:xfrm>
            <a:off x="691750" y="2073550"/>
            <a:ext cx="0" cy="2692800"/>
          </a:xfrm>
          <a:prstGeom prst="straightConnector1">
            <a:avLst/>
          </a:prstGeom>
          <a:noFill/>
          <a:ln cap="flat" cmpd="sng" w="9525">
            <a:solidFill>
              <a:srgbClr val="A61C00"/>
            </a:solidFill>
            <a:prstDash val="solid"/>
            <a:round/>
            <a:headEnd len="med" w="med" type="none"/>
            <a:tailEnd len="med" w="med" type="oval"/>
          </a:ln>
        </p:spPr>
      </p:cxnSp>
      <p:cxnSp>
        <p:nvCxnSpPr>
          <p:cNvPr id="268" name="Google Shape;268;g2d0c8b5cc78_0_31"/>
          <p:cNvCxnSpPr/>
          <p:nvPr/>
        </p:nvCxnSpPr>
        <p:spPr>
          <a:xfrm>
            <a:off x="691750" y="4766350"/>
            <a:ext cx="0" cy="1870200"/>
          </a:xfrm>
          <a:prstGeom prst="straightConnector1">
            <a:avLst/>
          </a:prstGeom>
          <a:noFill/>
          <a:ln cap="flat" cmpd="sng" w="9525">
            <a:solidFill>
              <a:srgbClr val="A61C00"/>
            </a:solidFill>
            <a:prstDash val="solid"/>
            <a:round/>
            <a:headEnd len="med" w="med" type="none"/>
            <a:tailEnd len="med" w="med" type="oval"/>
          </a:ln>
        </p:spPr>
      </p:cxnSp>
      <p:cxnSp>
        <p:nvCxnSpPr>
          <p:cNvPr id="269" name="Google Shape;269;g2d0c8b5cc78_0_31"/>
          <p:cNvCxnSpPr/>
          <p:nvPr/>
        </p:nvCxnSpPr>
        <p:spPr>
          <a:xfrm>
            <a:off x="691750" y="6636550"/>
            <a:ext cx="0" cy="1870200"/>
          </a:xfrm>
          <a:prstGeom prst="straightConnector1">
            <a:avLst/>
          </a:prstGeom>
          <a:noFill/>
          <a:ln cap="flat" cmpd="sng" w="9525">
            <a:solidFill>
              <a:srgbClr val="A61C00"/>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77" name="Shape 277"/>
        <p:cNvGrpSpPr/>
        <p:nvPr/>
      </p:nvGrpSpPr>
      <p:grpSpPr>
        <a:xfrm>
          <a:off x="0" y="0"/>
          <a:ext cx="0" cy="0"/>
          <a:chOff x="0" y="0"/>
          <a:chExt cx="0" cy="0"/>
        </a:xfrm>
      </p:grpSpPr>
      <p:sp>
        <p:nvSpPr>
          <p:cNvPr id="278" name="Google Shape;278;g2d121188d0d_0_18"/>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MODEL TRAINING</a:t>
            </a:r>
            <a:endParaRPr/>
          </a:p>
        </p:txBody>
      </p:sp>
      <p:sp>
        <p:nvSpPr>
          <p:cNvPr id="279" name="Google Shape;279;g2d121188d0d_0_18"/>
          <p:cNvSpPr txBox="1"/>
          <p:nvPr/>
        </p:nvSpPr>
        <p:spPr>
          <a:xfrm>
            <a:off x="553550" y="1773300"/>
            <a:ext cx="16452300" cy="2727600"/>
          </a:xfrm>
          <a:prstGeom prst="rect">
            <a:avLst/>
          </a:prstGeom>
          <a:noFill/>
          <a:ln>
            <a:noFill/>
          </a:ln>
        </p:spPr>
        <p:txBody>
          <a:bodyPr anchorCtr="0" anchor="t" bIns="0" lIns="0" spcFirstLastPara="1" rIns="0" wrap="square" tIns="0">
            <a:spAutoFit/>
          </a:bodyPr>
          <a:lstStyle/>
          <a:p>
            <a:pPr indent="-406400" lvl="0" marL="457200" marR="0" rtl="0" algn="l">
              <a:lnSpc>
                <a:spcPct val="140012"/>
              </a:lnSpc>
              <a:spcBef>
                <a:spcPts val="0"/>
              </a:spcBef>
              <a:spcAft>
                <a:spcPts val="0"/>
              </a:spcAft>
              <a:buSzPts val="2800"/>
              <a:buFont typeface="Open Sans Medium"/>
              <a:buChar char="●"/>
            </a:pPr>
            <a:r>
              <a:rPr b="1" lang="en-US" sz="2800">
                <a:latin typeface="Open Sans"/>
                <a:ea typeface="Open Sans"/>
                <a:cs typeface="Open Sans"/>
                <a:sym typeface="Open Sans"/>
              </a:rPr>
              <a:t>Trained over 50 epochs using the training and validation datasets</a:t>
            </a:r>
            <a:endParaRPr sz="2800">
              <a:latin typeface="Open Sans Medium"/>
              <a:ea typeface="Open Sans Medium"/>
              <a:cs typeface="Open Sans Medium"/>
              <a:sym typeface="Open Sans Medium"/>
            </a:endParaRPr>
          </a:p>
          <a:p>
            <a:pPr indent="-406400" lvl="0" marL="457200" marR="0" rtl="0" algn="l">
              <a:lnSpc>
                <a:spcPct val="140012"/>
              </a:lnSpc>
              <a:spcBef>
                <a:spcPts val="0"/>
              </a:spcBef>
              <a:spcAft>
                <a:spcPts val="0"/>
              </a:spcAft>
              <a:buSzPts val="2800"/>
              <a:buFont typeface="Open Sans"/>
              <a:buChar char="●"/>
            </a:pPr>
            <a:r>
              <a:rPr b="1" lang="en-US" sz="2800">
                <a:latin typeface="Open Sans"/>
                <a:ea typeface="Open Sans"/>
                <a:cs typeface="Open Sans"/>
                <a:sym typeface="Open Sans"/>
              </a:rPr>
              <a:t>Callbacks: </a:t>
            </a:r>
            <a:endParaRPr b="1" sz="2800">
              <a:latin typeface="Open Sans"/>
              <a:ea typeface="Open Sans"/>
              <a:cs typeface="Open Sans"/>
              <a:sym typeface="Open Sans"/>
            </a:endParaRPr>
          </a:p>
          <a:p>
            <a:pPr indent="-393700" lvl="1" marL="9144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ModelCheckpoint:</a:t>
            </a:r>
            <a:r>
              <a:rPr lang="en-US" sz="2600">
                <a:latin typeface="Open Sans Medium"/>
                <a:ea typeface="Open Sans Medium"/>
                <a:cs typeface="Open Sans Medium"/>
                <a:sym typeface="Open Sans Medium"/>
              </a:rPr>
              <a:t> Save the best model based on minimizing validation loss (binary cross entropy)</a:t>
            </a:r>
            <a:endParaRPr sz="2600">
              <a:latin typeface="Open Sans Medium"/>
              <a:ea typeface="Open Sans Medium"/>
              <a:cs typeface="Open Sans Medium"/>
              <a:sym typeface="Open Sans Medium"/>
            </a:endParaRPr>
          </a:p>
          <a:p>
            <a:pPr indent="-393700" lvl="1" marL="9144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EarlyStopping: </a:t>
            </a:r>
            <a:r>
              <a:rPr lang="en-US" sz="2600">
                <a:latin typeface="Open Sans Medium"/>
                <a:ea typeface="Open Sans Medium"/>
                <a:cs typeface="Open Sans Medium"/>
                <a:sym typeface="Open Sans Medium"/>
              </a:rPr>
              <a:t>Stop training if validation loss doesn't improve for 3 epochs</a:t>
            </a:r>
            <a:endParaRPr sz="2600">
              <a:latin typeface="Open Sans Medium"/>
              <a:ea typeface="Open Sans Medium"/>
              <a:cs typeface="Open Sans Medium"/>
              <a:sym typeface="Open Sans Medium"/>
            </a:endParaRPr>
          </a:p>
          <a:p>
            <a:pPr indent="-393700" lvl="1" marL="9144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ReduceLROnPlateau:</a:t>
            </a:r>
            <a:r>
              <a:rPr lang="en-US" sz="2600">
                <a:latin typeface="Open Sans Medium"/>
                <a:ea typeface="Open Sans Medium"/>
                <a:cs typeface="Open Sans Medium"/>
                <a:sym typeface="Open Sans Medium"/>
              </a:rPr>
              <a:t> Reduce learning rate if validation loss plateaus</a:t>
            </a:r>
            <a:endParaRPr sz="2600">
              <a:latin typeface="Open Sans Medium"/>
              <a:ea typeface="Open Sans Medium"/>
              <a:cs typeface="Open Sans Medium"/>
              <a:sym typeface="Open Sans Medium"/>
            </a:endParaRPr>
          </a:p>
        </p:txBody>
      </p:sp>
      <p:pic>
        <p:nvPicPr>
          <p:cNvPr id="280" name="Google Shape;280;g2d121188d0d_0_18"/>
          <p:cNvPicPr preferRelativeResize="0"/>
          <p:nvPr/>
        </p:nvPicPr>
        <p:blipFill>
          <a:blip r:embed="rId3">
            <a:alphaModFix/>
          </a:blip>
          <a:stretch>
            <a:fillRect/>
          </a:stretch>
        </p:blipFill>
        <p:spPr>
          <a:xfrm>
            <a:off x="1366025" y="4798450"/>
            <a:ext cx="14827350" cy="487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88" name="Shape 288"/>
        <p:cNvGrpSpPr/>
        <p:nvPr/>
      </p:nvGrpSpPr>
      <p:grpSpPr>
        <a:xfrm>
          <a:off x="0" y="0"/>
          <a:ext cx="0" cy="0"/>
          <a:chOff x="0" y="0"/>
          <a:chExt cx="0" cy="0"/>
        </a:xfrm>
      </p:grpSpPr>
      <p:sp>
        <p:nvSpPr>
          <p:cNvPr id="289" name="Google Shape;289;g2d121188d0d_0_42"/>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MODEL EVALUATION</a:t>
            </a:r>
            <a:endParaRPr/>
          </a:p>
        </p:txBody>
      </p:sp>
      <p:sp>
        <p:nvSpPr>
          <p:cNvPr id="290" name="Google Shape;290;g2d121188d0d_0_42"/>
          <p:cNvSpPr txBox="1"/>
          <p:nvPr/>
        </p:nvSpPr>
        <p:spPr>
          <a:xfrm>
            <a:off x="553550" y="1773300"/>
            <a:ext cx="16452300" cy="3891600"/>
          </a:xfrm>
          <a:prstGeom prst="rect">
            <a:avLst/>
          </a:prstGeom>
          <a:noFill/>
          <a:ln>
            <a:noFill/>
          </a:ln>
        </p:spPr>
        <p:txBody>
          <a:bodyPr anchorCtr="0" anchor="t" bIns="0" lIns="0" spcFirstLastPara="1" rIns="0" wrap="square" tIns="0">
            <a:spAutoFit/>
          </a:bodyPr>
          <a:lstStyle/>
          <a:p>
            <a:pPr indent="-406400" lvl="0" marL="457200" marR="0" rtl="0" algn="l">
              <a:lnSpc>
                <a:spcPct val="140012"/>
              </a:lnSpc>
              <a:spcBef>
                <a:spcPts val="0"/>
              </a:spcBef>
              <a:spcAft>
                <a:spcPts val="0"/>
              </a:spcAft>
              <a:buSzPts val="2800"/>
              <a:buFont typeface="Open Sans Medium"/>
              <a:buChar char="●"/>
            </a:pPr>
            <a:r>
              <a:rPr b="1" lang="en-US" sz="2800">
                <a:latin typeface="Open Sans"/>
                <a:ea typeface="Open Sans"/>
                <a:cs typeface="Open Sans"/>
                <a:sym typeface="Open Sans"/>
              </a:rPr>
              <a:t>Evaluated model on unseen test set of 50 songs</a:t>
            </a:r>
            <a:br>
              <a:rPr b="1" lang="en-US" sz="2800">
                <a:latin typeface="Open Sans"/>
                <a:ea typeface="Open Sans"/>
                <a:cs typeface="Open Sans"/>
                <a:sym typeface="Open Sans"/>
              </a:rPr>
            </a:br>
            <a:endParaRPr sz="2800">
              <a:latin typeface="Open Sans Medium"/>
              <a:ea typeface="Open Sans Medium"/>
              <a:cs typeface="Open Sans Medium"/>
              <a:sym typeface="Open Sans Medium"/>
            </a:endParaRPr>
          </a:p>
          <a:p>
            <a:pPr indent="-406400" lvl="0" marL="457200" marR="0" rtl="0" algn="l">
              <a:lnSpc>
                <a:spcPct val="140012"/>
              </a:lnSpc>
              <a:spcBef>
                <a:spcPts val="0"/>
              </a:spcBef>
              <a:spcAft>
                <a:spcPts val="0"/>
              </a:spcAft>
              <a:buSzPts val="2800"/>
              <a:buFont typeface="Open Sans"/>
              <a:buChar char="●"/>
            </a:pPr>
            <a:r>
              <a:rPr b="1" lang="en-US" sz="2800">
                <a:latin typeface="Open Sans"/>
                <a:ea typeface="Open Sans"/>
                <a:cs typeface="Open Sans"/>
                <a:sym typeface="Open Sans"/>
              </a:rPr>
              <a:t>Results</a:t>
            </a:r>
            <a:r>
              <a:rPr b="1" lang="en-US" sz="2800">
                <a:latin typeface="Open Sans"/>
                <a:ea typeface="Open Sans"/>
                <a:cs typeface="Open Sans"/>
                <a:sym typeface="Open Sans"/>
              </a:rPr>
              <a:t>: </a:t>
            </a:r>
            <a:endParaRPr sz="2600">
              <a:latin typeface="Open Sans Medium"/>
              <a:ea typeface="Open Sans Medium"/>
              <a:cs typeface="Open Sans Medium"/>
              <a:sym typeface="Open Sans Medium"/>
            </a:endParaRPr>
          </a:p>
          <a:p>
            <a:pPr indent="-393700" lvl="1" marL="9144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Accuracy:</a:t>
            </a:r>
            <a:r>
              <a:rPr lang="en-US" sz="2600">
                <a:latin typeface="Open Sans Medium"/>
                <a:ea typeface="Open Sans Medium"/>
                <a:cs typeface="Open Sans Medium"/>
                <a:sym typeface="Open Sans Medium"/>
              </a:rPr>
              <a:t> 0.891</a:t>
            </a:r>
            <a:endParaRPr sz="2600">
              <a:latin typeface="Open Sans Medium"/>
              <a:ea typeface="Open Sans Medium"/>
              <a:cs typeface="Open Sans Medium"/>
              <a:sym typeface="Open Sans Medium"/>
            </a:endParaRPr>
          </a:p>
          <a:p>
            <a:pPr indent="-393700" lvl="1" marL="9144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F1 Score:</a:t>
            </a:r>
            <a:r>
              <a:rPr lang="en-US" sz="2600">
                <a:latin typeface="Open Sans Medium"/>
                <a:ea typeface="Open Sans Medium"/>
                <a:cs typeface="Open Sans Medium"/>
                <a:sym typeface="Open Sans Medium"/>
              </a:rPr>
              <a:t> 0.864</a:t>
            </a:r>
            <a:endParaRPr sz="2600">
              <a:latin typeface="Open Sans Medium"/>
              <a:ea typeface="Open Sans Medium"/>
              <a:cs typeface="Open Sans Medium"/>
              <a:sym typeface="Open Sans Medium"/>
            </a:endParaRPr>
          </a:p>
          <a:p>
            <a:pPr indent="-393700" lvl="2" marL="13716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Precision:</a:t>
            </a:r>
            <a:r>
              <a:rPr lang="en-US" sz="2600">
                <a:latin typeface="Open Sans Medium"/>
                <a:ea typeface="Open Sans Medium"/>
                <a:cs typeface="Open Sans Medium"/>
                <a:sym typeface="Open Sans Medium"/>
              </a:rPr>
              <a:t> 0.831 (17% false positive rate)</a:t>
            </a:r>
            <a:endParaRPr sz="2600">
              <a:latin typeface="Open Sans Medium"/>
              <a:ea typeface="Open Sans Medium"/>
              <a:cs typeface="Open Sans Medium"/>
              <a:sym typeface="Open Sans Medium"/>
            </a:endParaRPr>
          </a:p>
          <a:p>
            <a:pPr indent="-393700" lvl="2" marL="1371600" rtl="0" algn="l">
              <a:lnSpc>
                <a:spcPct val="140012"/>
              </a:lnSpc>
              <a:spcBef>
                <a:spcPts val="0"/>
              </a:spcBef>
              <a:spcAft>
                <a:spcPts val="0"/>
              </a:spcAft>
              <a:buSzPts val="2600"/>
              <a:buFont typeface="Open Sans Medium"/>
              <a:buChar char="■"/>
            </a:pPr>
            <a:r>
              <a:rPr b="1" lang="en-US" sz="2600">
                <a:latin typeface="Open Sans"/>
                <a:ea typeface="Open Sans"/>
                <a:cs typeface="Open Sans"/>
                <a:sym typeface="Open Sans"/>
              </a:rPr>
              <a:t>Recall: </a:t>
            </a:r>
            <a:r>
              <a:rPr lang="en-US" sz="2600">
                <a:latin typeface="Open Sans Medium"/>
                <a:ea typeface="Open Sans Medium"/>
                <a:cs typeface="Open Sans Medium"/>
                <a:sym typeface="Open Sans Medium"/>
              </a:rPr>
              <a:t>0.900 (10% false negative rate)</a:t>
            </a:r>
            <a:endParaRPr sz="2600">
              <a:latin typeface="Open Sans Medium"/>
              <a:ea typeface="Open Sans Medium"/>
              <a:cs typeface="Open Sans Medium"/>
              <a:sym typeface="Open Sans Medium"/>
            </a:endParaRPr>
          </a:p>
        </p:txBody>
      </p:sp>
      <p:pic>
        <p:nvPicPr>
          <p:cNvPr id="291" name="Google Shape;291;g2d121188d0d_0_42"/>
          <p:cNvPicPr preferRelativeResize="0"/>
          <p:nvPr/>
        </p:nvPicPr>
        <p:blipFill>
          <a:blip r:embed="rId3">
            <a:alphaModFix/>
          </a:blip>
          <a:stretch>
            <a:fillRect/>
          </a:stretch>
        </p:blipFill>
        <p:spPr>
          <a:xfrm>
            <a:off x="9211551" y="2584000"/>
            <a:ext cx="8801949" cy="687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99" name="Shape 299"/>
        <p:cNvGrpSpPr/>
        <p:nvPr/>
      </p:nvGrpSpPr>
      <p:grpSpPr>
        <a:xfrm>
          <a:off x="0" y="0"/>
          <a:ext cx="0" cy="0"/>
          <a:chOff x="0" y="0"/>
          <a:chExt cx="0" cy="0"/>
        </a:xfrm>
      </p:grpSpPr>
      <p:sp>
        <p:nvSpPr>
          <p:cNvPr id="300" name="Google Shape;300;g2d121188d0d_0_64"/>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TEST PREDICTIONS</a:t>
            </a:r>
            <a:endParaRPr/>
          </a:p>
        </p:txBody>
      </p:sp>
      <p:pic>
        <p:nvPicPr>
          <p:cNvPr id="301" name="Google Shape;301;g2d121188d0d_0_64"/>
          <p:cNvPicPr preferRelativeResize="0"/>
          <p:nvPr/>
        </p:nvPicPr>
        <p:blipFill>
          <a:blip r:embed="rId3">
            <a:alphaModFix/>
          </a:blip>
          <a:stretch>
            <a:fillRect/>
          </a:stretch>
        </p:blipFill>
        <p:spPr>
          <a:xfrm>
            <a:off x="3309925" y="1449575"/>
            <a:ext cx="11906250" cy="3810000"/>
          </a:xfrm>
          <a:prstGeom prst="rect">
            <a:avLst/>
          </a:prstGeom>
          <a:noFill/>
          <a:ln>
            <a:noFill/>
          </a:ln>
        </p:spPr>
      </p:pic>
      <p:pic>
        <p:nvPicPr>
          <p:cNvPr id="302" name="Google Shape;302;g2d121188d0d_0_64"/>
          <p:cNvPicPr preferRelativeResize="0"/>
          <p:nvPr/>
        </p:nvPicPr>
        <p:blipFill>
          <a:blip r:embed="rId4">
            <a:alphaModFix/>
          </a:blip>
          <a:stretch>
            <a:fillRect/>
          </a:stretch>
        </p:blipFill>
        <p:spPr>
          <a:xfrm>
            <a:off x="3309925" y="5619750"/>
            <a:ext cx="1190625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10" name="Shape 310"/>
        <p:cNvGrpSpPr/>
        <p:nvPr/>
      </p:nvGrpSpPr>
      <p:grpSpPr>
        <a:xfrm>
          <a:off x="0" y="0"/>
          <a:ext cx="0" cy="0"/>
          <a:chOff x="0" y="0"/>
          <a:chExt cx="0" cy="0"/>
        </a:xfrm>
      </p:grpSpPr>
      <p:sp>
        <p:nvSpPr>
          <p:cNvPr id="311" name="Google Shape;311;g2d121188d0d_0_76"/>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TEST PREDICTIONS</a:t>
            </a:r>
            <a:endParaRPr/>
          </a:p>
        </p:txBody>
      </p:sp>
      <p:pic>
        <p:nvPicPr>
          <p:cNvPr id="312" name="Google Shape;312;g2d121188d0d_0_76"/>
          <p:cNvPicPr preferRelativeResize="0"/>
          <p:nvPr/>
        </p:nvPicPr>
        <p:blipFill>
          <a:blip r:embed="rId3">
            <a:alphaModFix/>
          </a:blip>
          <a:stretch>
            <a:fillRect/>
          </a:stretch>
        </p:blipFill>
        <p:spPr>
          <a:xfrm>
            <a:off x="3190875" y="1464450"/>
            <a:ext cx="11906250" cy="3810000"/>
          </a:xfrm>
          <a:prstGeom prst="rect">
            <a:avLst/>
          </a:prstGeom>
          <a:noFill/>
          <a:ln>
            <a:noFill/>
          </a:ln>
        </p:spPr>
      </p:pic>
      <p:pic>
        <p:nvPicPr>
          <p:cNvPr id="313" name="Google Shape;313;g2d121188d0d_0_76"/>
          <p:cNvPicPr preferRelativeResize="0"/>
          <p:nvPr/>
        </p:nvPicPr>
        <p:blipFill>
          <a:blip r:embed="rId4">
            <a:alphaModFix/>
          </a:blip>
          <a:stretch>
            <a:fillRect/>
          </a:stretch>
        </p:blipFill>
        <p:spPr>
          <a:xfrm>
            <a:off x="3190875" y="5545350"/>
            <a:ext cx="11906250" cy="381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21" name="Shape 321"/>
        <p:cNvGrpSpPr/>
        <p:nvPr/>
      </p:nvGrpSpPr>
      <p:grpSpPr>
        <a:xfrm>
          <a:off x="0" y="0"/>
          <a:ext cx="0" cy="0"/>
          <a:chOff x="0" y="0"/>
          <a:chExt cx="0" cy="0"/>
        </a:xfrm>
      </p:grpSpPr>
      <p:sp>
        <p:nvSpPr>
          <p:cNvPr id="322" name="Google Shape;322;g2d121188d0d_0_91"/>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TEST PREDICTIONS</a:t>
            </a:r>
            <a:endParaRPr/>
          </a:p>
        </p:txBody>
      </p:sp>
      <p:pic>
        <p:nvPicPr>
          <p:cNvPr id="323" name="Google Shape;323;g2d121188d0d_0_91"/>
          <p:cNvPicPr preferRelativeResize="0"/>
          <p:nvPr/>
        </p:nvPicPr>
        <p:blipFill>
          <a:blip r:embed="rId3">
            <a:alphaModFix/>
          </a:blip>
          <a:stretch>
            <a:fillRect/>
          </a:stretch>
        </p:blipFill>
        <p:spPr>
          <a:xfrm>
            <a:off x="3190875" y="1839500"/>
            <a:ext cx="11906250" cy="3810000"/>
          </a:xfrm>
          <a:prstGeom prst="rect">
            <a:avLst/>
          </a:prstGeom>
          <a:noFill/>
          <a:ln>
            <a:noFill/>
          </a:ln>
        </p:spPr>
      </p:pic>
      <p:pic>
        <p:nvPicPr>
          <p:cNvPr id="324" name="Google Shape;324;g2d121188d0d_0_91"/>
          <p:cNvPicPr preferRelativeResize="0"/>
          <p:nvPr/>
        </p:nvPicPr>
        <p:blipFill>
          <a:blip r:embed="rId4">
            <a:alphaModFix/>
          </a:blip>
          <a:stretch>
            <a:fillRect/>
          </a:stretch>
        </p:blipFill>
        <p:spPr>
          <a:xfrm>
            <a:off x="3190875" y="5876300"/>
            <a:ext cx="11906250" cy="38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32" name="Shape 332"/>
        <p:cNvGrpSpPr/>
        <p:nvPr/>
      </p:nvGrpSpPr>
      <p:grpSpPr>
        <a:xfrm>
          <a:off x="0" y="0"/>
          <a:ext cx="0" cy="0"/>
          <a:chOff x="0" y="0"/>
          <a:chExt cx="0" cy="0"/>
        </a:xfrm>
      </p:grpSpPr>
      <p:sp>
        <p:nvSpPr>
          <p:cNvPr id="333" name="Google Shape;333;g2d121188d0d_0_108"/>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FUTURE CONSIDERATIONS</a:t>
            </a:r>
            <a:endParaRPr/>
          </a:p>
        </p:txBody>
      </p:sp>
      <p:sp>
        <p:nvSpPr>
          <p:cNvPr id="334" name="Google Shape;334;g2d121188d0d_0_108"/>
          <p:cNvSpPr txBox="1"/>
          <p:nvPr/>
        </p:nvSpPr>
        <p:spPr>
          <a:xfrm>
            <a:off x="714375" y="2227600"/>
            <a:ext cx="16295100" cy="3946800"/>
          </a:xfrm>
          <a:prstGeom prst="rect">
            <a:avLst/>
          </a:prstGeom>
          <a:noFill/>
          <a:ln>
            <a:noFill/>
          </a:ln>
        </p:spPr>
        <p:txBody>
          <a:bodyPr anchorCtr="0" anchor="t" bIns="91425" lIns="91425" spcFirstLastPara="1" rIns="91425" wrap="square" tIns="91425">
            <a:spAutoFit/>
          </a:bodyPr>
          <a:lstStyle/>
          <a:p>
            <a:pPr indent="-393700" lvl="0" marL="457200" rtl="0" algn="l">
              <a:lnSpc>
                <a:spcPct val="140012"/>
              </a:lnSpc>
              <a:spcBef>
                <a:spcPts val="0"/>
              </a:spcBef>
              <a:spcAft>
                <a:spcPts val="0"/>
              </a:spcAft>
              <a:buClr>
                <a:schemeClr val="dk1"/>
              </a:buClr>
              <a:buSzPts val="2600"/>
              <a:buFont typeface="Open Sans Medium"/>
              <a:buChar char="●"/>
            </a:pPr>
            <a:r>
              <a:rPr b="1" lang="en-US" sz="2600">
                <a:solidFill>
                  <a:schemeClr val="dk1"/>
                </a:solidFill>
                <a:latin typeface="Open Sans"/>
                <a:ea typeface="Open Sans"/>
                <a:cs typeface="Open Sans"/>
                <a:sym typeface="Open Sans"/>
              </a:rPr>
              <a:t>Prediction post-processing</a:t>
            </a:r>
            <a:br>
              <a:rPr b="1" lang="en-US" sz="2600">
                <a:solidFill>
                  <a:schemeClr val="dk1"/>
                </a:solidFill>
                <a:latin typeface="Open Sans"/>
                <a:ea typeface="Open Sans"/>
                <a:cs typeface="Open Sans"/>
                <a:sym typeface="Open Sans"/>
              </a:rPr>
            </a:br>
            <a:endParaRPr sz="2600">
              <a:solidFill>
                <a:schemeClr val="dk1"/>
              </a:solidFill>
              <a:latin typeface="Open Sans Medium"/>
              <a:ea typeface="Open Sans Medium"/>
              <a:cs typeface="Open Sans Medium"/>
              <a:sym typeface="Open Sans Medium"/>
            </a:endParaRPr>
          </a:p>
          <a:p>
            <a:pPr indent="-393700" lvl="0" marL="457200" rtl="0" algn="l">
              <a:lnSpc>
                <a:spcPct val="140012"/>
              </a:lnSpc>
              <a:spcBef>
                <a:spcPts val="0"/>
              </a:spcBef>
              <a:spcAft>
                <a:spcPts val="0"/>
              </a:spcAft>
              <a:buClr>
                <a:schemeClr val="dk1"/>
              </a:buClr>
              <a:buSzPts val="2600"/>
              <a:buFont typeface="Open Sans"/>
              <a:buChar char="●"/>
            </a:pPr>
            <a:r>
              <a:rPr b="1" lang="en-US" sz="2600">
                <a:solidFill>
                  <a:schemeClr val="dk1"/>
                </a:solidFill>
                <a:latin typeface="Open Sans"/>
                <a:ea typeface="Open Sans"/>
                <a:cs typeface="Open Sans"/>
                <a:sym typeface="Open Sans"/>
              </a:rPr>
              <a:t>Experiment on wider variety of genres</a:t>
            </a:r>
            <a:br>
              <a:rPr b="1" lang="en-US" sz="2600">
                <a:solidFill>
                  <a:schemeClr val="dk1"/>
                </a:solidFill>
                <a:latin typeface="Open Sans"/>
                <a:ea typeface="Open Sans"/>
                <a:cs typeface="Open Sans"/>
                <a:sym typeface="Open Sans"/>
              </a:rPr>
            </a:br>
            <a:endParaRPr b="1" sz="2600">
              <a:solidFill>
                <a:schemeClr val="dk1"/>
              </a:solidFill>
              <a:latin typeface="Open Sans"/>
              <a:ea typeface="Open Sans"/>
              <a:cs typeface="Open Sans"/>
              <a:sym typeface="Open Sans"/>
            </a:endParaRPr>
          </a:p>
          <a:p>
            <a:pPr indent="-393700" lvl="0" marL="457200" rtl="0" algn="l">
              <a:lnSpc>
                <a:spcPct val="140012"/>
              </a:lnSpc>
              <a:spcBef>
                <a:spcPts val="0"/>
              </a:spcBef>
              <a:spcAft>
                <a:spcPts val="0"/>
              </a:spcAft>
              <a:buClr>
                <a:schemeClr val="dk1"/>
              </a:buClr>
              <a:buSzPts val="2600"/>
              <a:buFont typeface="Open Sans"/>
              <a:buChar char="●"/>
            </a:pPr>
            <a:r>
              <a:rPr b="1" lang="en-US" sz="2600">
                <a:solidFill>
                  <a:schemeClr val="dk1"/>
                </a:solidFill>
                <a:latin typeface="Open Sans"/>
                <a:ea typeface="Open Sans"/>
                <a:cs typeface="Open Sans"/>
                <a:sym typeface="Open Sans"/>
              </a:rPr>
              <a:t>Experiment using multiple time-resolutions (e.g. frames, beats, meters)</a:t>
            </a:r>
            <a:br>
              <a:rPr b="1" lang="en-US" sz="2600">
                <a:solidFill>
                  <a:schemeClr val="dk1"/>
                </a:solidFill>
                <a:latin typeface="Open Sans"/>
                <a:ea typeface="Open Sans"/>
                <a:cs typeface="Open Sans"/>
                <a:sym typeface="Open Sans"/>
              </a:rPr>
            </a:br>
            <a:endParaRPr b="1" sz="2600">
              <a:solidFill>
                <a:schemeClr val="dk1"/>
              </a:solidFill>
              <a:latin typeface="Open Sans"/>
              <a:ea typeface="Open Sans"/>
              <a:cs typeface="Open Sans"/>
              <a:sym typeface="Open Sans"/>
            </a:endParaRPr>
          </a:p>
          <a:p>
            <a:pPr indent="-393700" lvl="0" marL="457200" rtl="0" algn="l">
              <a:lnSpc>
                <a:spcPct val="140012"/>
              </a:lnSpc>
              <a:spcBef>
                <a:spcPts val="0"/>
              </a:spcBef>
              <a:spcAft>
                <a:spcPts val="0"/>
              </a:spcAft>
              <a:buClr>
                <a:schemeClr val="dk1"/>
              </a:buClr>
              <a:buSzPts val="2600"/>
              <a:buFont typeface="Open Sans"/>
              <a:buChar char="●"/>
            </a:pPr>
            <a:r>
              <a:rPr b="1" lang="en-US" sz="2600">
                <a:solidFill>
                  <a:schemeClr val="dk1"/>
                </a:solidFill>
                <a:latin typeface="Open Sans"/>
                <a:ea typeface="Open Sans"/>
                <a:cs typeface="Open Sans"/>
                <a:sym typeface="Open Sans"/>
              </a:rPr>
              <a:t>Tuning feature weights and hyperparameters</a:t>
            </a:r>
            <a:r>
              <a:rPr b="1" lang="en-US" sz="2600">
                <a:solidFill>
                  <a:schemeClr val="dk1"/>
                </a:solidFill>
                <a:latin typeface="Open Sans"/>
                <a:ea typeface="Open Sans"/>
                <a:cs typeface="Open Sans"/>
                <a:sym typeface="Open Sans"/>
              </a:rPr>
              <a:t> (e.g. filter size, batch size, LSTM units)</a:t>
            </a:r>
            <a:endParaRPr b="1" sz="26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06" name="Shape 106"/>
        <p:cNvGrpSpPr/>
        <p:nvPr/>
      </p:nvGrpSpPr>
      <p:grpSpPr>
        <a:xfrm>
          <a:off x="0" y="0"/>
          <a:ext cx="0" cy="0"/>
          <a:chOff x="0" y="0"/>
          <a:chExt cx="0" cy="0"/>
        </a:xfrm>
      </p:grpSpPr>
      <p:sp>
        <p:nvSpPr>
          <p:cNvPr id="107" name="Google Shape;107;p2"/>
          <p:cNvSpPr txBox="1"/>
          <p:nvPr/>
        </p:nvSpPr>
        <p:spPr>
          <a:xfrm rot="-1293">
            <a:off x="101374" y="567824"/>
            <a:ext cx="18340501" cy="69270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b="1" lang="en-US" sz="4500">
                <a:latin typeface="Open Sans"/>
                <a:ea typeface="Open Sans"/>
                <a:cs typeface="Open Sans"/>
                <a:sym typeface="Open Sans"/>
              </a:rPr>
              <a:t>CH</a:t>
            </a:r>
            <a:r>
              <a:rPr b="1" i="0" lang="en-US" sz="4500" u="none" cap="none" strike="noStrike">
                <a:solidFill>
                  <a:srgbClr val="000000"/>
                </a:solidFill>
                <a:latin typeface="Open Sans"/>
                <a:ea typeface="Open Sans"/>
                <a:cs typeface="Open Sans"/>
                <a:sym typeface="Open Sans"/>
              </a:rPr>
              <a:t>ALLENGES OF MUSIC DISCOVERY</a:t>
            </a:r>
            <a:endParaRPr sz="4500"/>
          </a:p>
        </p:txBody>
      </p:sp>
      <p:sp>
        <p:nvSpPr>
          <p:cNvPr id="108" name="Google Shape;108;p2"/>
          <p:cNvSpPr txBox="1"/>
          <p:nvPr/>
        </p:nvSpPr>
        <p:spPr>
          <a:xfrm>
            <a:off x="7860850" y="3367900"/>
            <a:ext cx="9865800" cy="954000"/>
          </a:xfrm>
          <a:prstGeom prst="rect">
            <a:avLst/>
          </a:prstGeom>
          <a:noFill/>
          <a:ln>
            <a:noFill/>
          </a:ln>
        </p:spPr>
        <p:txBody>
          <a:bodyPr anchorCtr="0" anchor="t" bIns="0" lIns="0" spcFirstLastPara="1" rIns="0" wrap="square" tIns="0">
            <a:spAutoFit/>
          </a:bodyPr>
          <a:lstStyle/>
          <a:p>
            <a:pPr indent="-425386" lvl="0" marL="457200" marR="0" rtl="0" algn="l">
              <a:lnSpc>
                <a:spcPct val="100000"/>
              </a:lnSpc>
              <a:spcBef>
                <a:spcPts val="0"/>
              </a:spcBef>
              <a:spcAft>
                <a:spcPts val="0"/>
              </a:spcAft>
              <a:buSzPts val="3099"/>
              <a:buFont typeface="Open Sans"/>
              <a:buChar char="●"/>
            </a:pPr>
            <a:r>
              <a:rPr b="1" lang="en-US" sz="3099">
                <a:latin typeface="Open Sans"/>
                <a:ea typeface="Open Sans"/>
                <a:cs typeface="Open Sans"/>
                <a:sym typeface="Open Sans"/>
              </a:rPr>
              <a:t>User data-driven recommendation systems are biased towards popular artists</a:t>
            </a:r>
            <a:endParaRPr>
              <a:solidFill>
                <a:srgbClr val="FF731D"/>
              </a:solidFill>
            </a:endParaRPr>
          </a:p>
        </p:txBody>
      </p:sp>
      <p:pic>
        <p:nvPicPr>
          <p:cNvPr id="109" name="Google Shape;109;p2"/>
          <p:cNvPicPr preferRelativeResize="0"/>
          <p:nvPr/>
        </p:nvPicPr>
        <p:blipFill>
          <a:blip r:embed="rId3">
            <a:alphaModFix/>
          </a:blip>
          <a:stretch>
            <a:fillRect/>
          </a:stretch>
        </p:blipFill>
        <p:spPr>
          <a:xfrm>
            <a:off x="1839278" y="2976873"/>
            <a:ext cx="4766551" cy="4333250"/>
          </a:xfrm>
          <a:prstGeom prst="rect">
            <a:avLst/>
          </a:prstGeom>
          <a:noFill/>
          <a:ln>
            <a:noFill/>
          </a:ln>
        </p:spPr>
      </p:pic>
      <p:sp>
        <p:nvSpPr>
          <p:cNvPr id="110" name="Google Shape;110;p2"/>
          <p:cNvSpPr txBox="1"/>
          <p:nvPr/>
        </p:nvSpPr>
        <p:spPr>
          <a:xfrm>
            <a:off x="7860850" y="4812600"/>
            <a:ext cx="10133700" cy="661800"/>
          </a:xfrm>
          <a:prstGeom prst="rect">
            <a:avLst/>
          </a:prstGeom>
          <a:noFill/>
          <a:ln>
            <a:noFill/>
          </a:ln>
        </p:spPr>
        <p:txBody>
          <a:bodyPr anchorCtr="0" anchor="t" bIns="91425" lIns="91425" spcFirstLastPara="1" rIns="91425" wrap="square" tIns="91425">
            <a:spAutoFit/>
          </a:bodyPr>
          <a:lstStyle/>
          <a:p>
            <a:pPr indent="-425386" lvl="0" marL="457200" rtl="0" algn="l">
              <a:spcBef>
                <a:spcPts val="1200"/>
              </a:spcBef>
              <a:spcAft>
                <a:spcPts val="0"/>
              </a:spcAft>
              <a:buClr>
                <a:schemeClr val="dk1"/>
              </a:buClr>
              <a:buSzPts val="3099"/>
              <a:buFont typeface="Open Sans"/>
              <a:buChar char="●"/>
            </a:pPr>
            <a:r>
              <a:rPr b="1" lang="en-US" sz="3099">
                <a:solidFill>
                  <a:schemeClr val="dk1"/>
                </a:solidFill>
                <a:latin typeface="Open Sans"/>
                <a:ea typeface="Open Sans"/>
                <a:cs typeface="Open Sans"/>
                <a:sym typeface="Open Sans"/>
              </a:rPr>
              <a:t>Manual music annotation is costly</a:t>
            </a:r>
            <a:endParaRPr/>
          </a:p>
        </p:txBody>
      </p:sp>
      <p:sp>
        <p:nvSpPr>
          <p:cNvPr id="111" name="Google Shape;111;p2"/>
          <p:cNvSpPr txBox="1"/>
          <p:nvPr/>
        </p:nvSpPr>
        <p:spPr>
          <a:xfrm>
            <a:off x="7860850" y="5965100"/>
            <a:ext cx="10133700" cy="661800"/>
          </a:xfrm>
          <a:prstGeom prst="rect">
            <a:avLst/>
          </a:prstGeom>
          <a:noFill/>
          <a:ln>
            <a:noFill/>
          </a:ln>
        </p:spPr>
        <p:txBody>
          <a:bodyPr anchorCtr="0" anchor="t" bIns="91425" lIns="91425" spcFirstLastPara="1" rIns="91425" wrap="square" tIns="91425">
            <a:spAutoFit/>
          </a:bodyPr>
          <a:lstStyle/>
          <a:p>
            <a:pPr indent="-425386" lvl="0" marL="457200" rtl="0" algn="l">
              <a:spcBef>
                <a:spcPts val="1200"/>
              </a:spcBef>
              <a:spcAft>
                <a:spcPts val="0"/>
              </a:spcAft>
              <a:buClr>
                <a:schemeClr val="dk1"/>
              </a:buClr>
              <a:buSzPts val="3099"/>
              <a:buFont typeface="Open Sans"/>
              <a:buChar char="●"/>
            </a:pPr>
            <a:r>
              <a:rPr b="1" lang="en-US" sz="3099">
                <a:solidFill>
                  <a:schemeClr val="dk1"/>
                </a:solidFill>
                <a:latin typeface="Open Sans"/>
                <a:ea typeface="Open Sans"/>
                <a:cs typeface="Open Sans"/>
                <a:sym typeface="Open Sans"/>
              </a:rPr>
              <a:t>Solution: </a:t>
            </a:r>
            <a:r>
              <a:rPr b="1" lang="en-US" sz="3099">
                <a:solidFill>
                  <a:srgbClr val="FF731D"/>
                </a:solidFill>
                <a:latin typeface="Open Sans"/>
                <a:ea typeface="Open Sans"/>
                <a:cs typeface="Open Sans"/>
                <a:sym typeface="Open Sans"/>
              </a:rPr>
              <a:t>Automated Music Annotation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400"/>
                                        <p:tgtEl>
                                          <p:spTgt spid="109"/>
                                        </p:tgtEl>
                                        <p:attrNameLst>
                                          <p:attrName>ppt_w</p:attrName>
                                        </p:attrNameLst>
                                      </p:cBhvr>
                                      <p:tavLst>
                                        <p:tav fmla="" tm="0">
                                          <p:val>
                                            <p:strVal val="0"/>
                                          </p:val>
                                        </p:tav>
                                        <p:tav fmla="" tm="100000">
                                          <p:val>
                                            <p:strVal val="#ppt_w"/>
                                          </p:val>
                                        </p:tav>
                                      </p:tavLst>
                                    </p:anim>
                                    <p:anim calcmode="lin" valueType="num">
                                      <p:cBhvr additive="base">
                                        <p:cTn dur="400"/>
                                        <p:tgtEl>
                                          <p:spTgt spid="1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9" name="Shape 119"/>
        <p:cNvGrpSpPr/>
        <p:nvPr/>
      </p:nvGrpSpPr>
      <p:grpSpPr>
        <a:xfrm>
          <a:off x="0" y="0"/>
          <a:ext cx="0" cy="0"/>
          <a:chOff x="0" y="0"/>
          <a:chExt cx="0" cy="0"/>
        </a:xfrm>
      </p:grpSpPr>
      <p:sp>
        <p:nvSpPr>
          <p:cNvPr id="120" name="Google Shape;120;p3"/>
          <p:cNvSpPr txBox="1"/>
          <p:nvPr/>
        </p:nvSpPr>
        <p:spPr>
          <a:xfrm>
            <a:off x="553550" y="2594650"/>
            <a:ext cx="6707400" cy="477000"/>
          </a:xfrm>
          <a:prstGeom prst="rect">
            <a:avLst/>
          </a:prstGeom>
          <a:noFill/>
          <a:ln>
            <a:noFill/>
          </a:ln>
        </p:spPr>
        <p:txBody>
          <a:bodyPr anchorCtr="0" anchor="t" bIns="0" lIns="0" spcFirstLastPara="1" rIns="0" wrap="square" tIns="0">
            <a:spAutoFit/>
          </a:bodyPr>
          <a:lstStyle/>
          <a:p>
            <a:pPr indent="-425386" lvl="0" marL="457200" marR="0" rtl="0" algn="l">
              <a:lnSpc>
                <a:spcPct val="140012"/>
              </a:lnSpc>
              <a:spcBef>
                <a:spcPts val="0"/>
              </a:spcBef>
              <a:spcAft>
                <a:spcPts val="0"/>
              </a:spcAft>
              <a:buClr>
                <a:srgbClr val="000000"/>
              </a:buClr>
              <a:buSzPts val="3099"/>
              <a:buFont typeface="Open Sans"/>
              <a:buChar char="●"/>
            </a:pPr>
            <a:r>
              <a:rPr b="1" lang="en-US" sz="3099">
                <a:latin typeface="Open Sans"/>
                <a:ea typeface="Open Sans"/>
                <a:cs typeface="Open Sans"/>
                <a:sym typeface="Open Sans"/>
              </a:rPr>
              <a:t>Design intelligent systems to…</a:t>
            </a:r>
            <a:endParaRPr/>
          </a:p>
        </p:txBody>
      </p:sp>
      <p:sp>
        <p:nvSpPr>
          <p:cNvPr id="121" name="Google Shape;121;p3"/>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AUTOMATED MUSIC ANNOTATION</a:t>
            </a:r>
            <a:endParaRPr/>
          </a:p>
        </p:txBody>
      </p:sp>
      <p:pic>
        <p:nvPicPr>
          <p:cNvPr id="122" name="Google Shape;122;p3"/>
          <p:cNvPicPr preferRelativeResize="0"/>
          <p:nvPr/>
        </p:nvPicPr>
        <p:blipFill>
          <a:blip r:embed="rId3">
            <a:alphaModFix/>
          </a:blip>
          <a:stretch>
            <a:fillRect/>
          </a:stretch>
        </p:blipFill>
        <p:spPr>
          <a:xfrm>
            <a:off x="6216938" y="3937813"/>
            <a:ext cx="5981700" cy="3495675"/>
          </a:xfrm>
          <a:prstGeom prst="rect">
            <a:avLst/>
          </a:prstGeom>
          <a:noFill/>
          <a:ln>
            <a:noFill/>
          </a:ln>
        </p:spPr>
      </p:pic>
      <p:pic>
        <p:nvPicPr>
          <p:cNvPr id="123" name="Google Shape;123;p3"/>
          <p:cNvPicPr preferRelativeResize="0"/>
          <p:nvPr/>
        </p:nvPicPr>
        <p:blipFill>
          <a:blip r:embed="rId4">
            <a:alphaModFix/>
          </a:blip>
          <a:stretch>
            <a:fillRect/>
          </a:stretch>
        </p:blipFill>
        <p:spPr>
          <a:xfrm>
            <a:off x="12233675" y="3913988"/>
            <a:ext cx="5981700" cy="3657600"/>
          </a:xfrm>
          <a:prstGeom prst="rect">
            <a:avLst/>
          </a:prstGeom>
          <a:noFill/>
          <a:ln>
            <a:noFill/>
          </a:ln>
        </p:spPr>
      </p:pic>
      <p:pic>
        <p:nvPicPr>
          <p:cNvPr id="124" name="Google Shape;124;p3"/>
          <p:cNvPicPr preferRelativeResize="0"/>
          <p:nvPr/>
        </p:nvPicPr>
        <p:blipFill>
          <a:blip r:embed="rId5">
            <a:alphaModFix/>
          </a:blip>
          <a:stretch>
            <a:fillRect/>
          </a:stretch>
        </p:blipFill>
        <p:spPr>
          <a:xfrm>
            <a:off x="203550" y="3914000"/>
            <a:ext cx="6104125" cy="338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5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2" name="Shape 132"/>
        <p:cNvGrpSpPr/>
        <p:nvPr/>
      </p:nvGrpSpPr>
      <p:grpSpPr>
        <a:xfrm>
          <a:off x="0" y="0"/>
          <a:ext cx="0" cy="0"/>
          <a:chOff x="0" y="0"/>
          <a:chExt cx="0" cy="0"/>
        </a:xfrm>
      </p:grpSpPr>
      <p:sp>
        <p:nvSpPr>
          <p:cNvPr id="133" name="Google Shape;133;g26fce7e4fde_0_19"/>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STAKEHOLDERS</a:t>
            </a:r>
            <a:endParaRPr/>
          </a:p>
        </p:txBody>
      </p:sp>
      <p:pic>
        <p:nvPicPr>
          <p:cNvPr id="134" name="Google Shape;134;g26fce7e4fde_0_19"/>
          <p:cNvPicPr preferRelativeResize="0"/>
          <p:nvPr/>
        </p:nvPicPr>
        <p:blipFill>
          <a:blip r:embed="rId3">
            <a:alphaModFix/>
          </a:blip>
          <a:stretch>
            <a:fillRect/>
          </a:stretch>
        </p:blipFill>
        <p:spPr>
          <a:xfrm>
            <a:off x="7235875" y="1867438"/>
            <a:ext cx="4305300" cy="7562850"/>
          </a:xfrm>
          <a:prstGeom prst="rect">
            <a:avLst/>
          </a:prstGeom>
          <a:noFill/>
          <a:ln>
            <a:noFill/>
          </a:ln>
        </p:spPr>
      </p:pic>
      <p:pic>
        <p:nvPicPr>
          <p:cNvPr id="135" name="Google Shape;135;g26fce7e4fde_0_19"/>
          <p:cNvPicPr preferRelativeResize="0"/>
          <p:nvPr/>
        </p:nvPicPr>
        <p:blipFill>
          <a:blip r:embed="rId4">
            <a:alphaModFix/>
          </a:blip>
          <a:stretch>
            <a:fillRect/>
          </a:stretch>
        </p:blipFill>
        <p:spPr>
          <a:xfrm>
            <a:off x="13049738" y="1867450"/>
            <a:ext cx="4619625" cy="6905625"/>
          </a:xfrm>
          <a:prstGeom prst="rect">
            <a:avLst/>
          </a:prstGeom>
          <a:noFill/>
          <a:ln>
            <a:noFill/>
          </a:ln>
        </p:spPr>
      </p:pic>
      <p:pic>
        <p:nvPicPr>
          <p:cNvPr id="136" name="Google Shape;136;g26fce7e4fde_0_19"/>
          <p:cNvPicPr preferRelativeResize="0"/>
          <p:nvPr/>
        </p:nvPicPr>
        <p:blipFill>
          <a:blip r:embed="rId5">
            <a:alphaModFix/>
          </a:blip>
          <a:stretch>
            <a:fillRect/>
          </a:stretch>
        </p:blipFill>
        <p:spPr>
          <a:xfrm>
            <a:off x="218250" y="1867438"/>
            <a:ext cx="6353175" cy="682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4" name="Shape 144"/>
        <p:cNvGrpSpPr/>
        <p:nvPr/>
      </p:nvGrpSpPr>
      <p:grpSpPr>
        <a:xfrm>
          <a:off x="0" y="0"/>
          <a:ext cx="0" cy="0"/>
          <a:chOff x="0" y="0"/>
          <a:chExt cx="0" cy="0"/>
        </a:xfrm>
      </p:grpSpPr>
      <p:sp>
        <p:nvSpPr>
          <p:cNvPr id="145" name="Google Shape;145;g26fce7e4fde_0_34"/>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AUTOMATED CHORUS DETECTION</a:t>
            </a:r>
            <a:endParaRPr/>
          </a:p>
        </p:txBody>
      </p:sp>
      <p:sp>
        <p:nvSpPr>
          <p:cNvPr id="146" name="Google Shape;146;g26fce7e4fde_0_34"/>
          <p:cNvSpPr txBox="1"/>
          <p:nvPr/>
        </p:nvSpPr>
        <p:spPr>
          <a:xfrm>
            <a:off x="516975" y="1973025"/>
            <a:ext cx="16011600" cy="446100"/>
          </a:xfrm>
          <a:prstGeom prst="rect">
            <a:avLst/>
          </a:prstGeom>
          <a:noFill/>
          <a:ln>
            <a:noFill/>
          </a:ln>
        </p:spPr>
        <p:txBody>
          <a:bodyPr anchorCtr="0" anchor="t" bIns="0" lIns="0" spcFirstLastPara="1" rIns="0" wrap="square" tIns="0">
            <a:spAutoFit/>
          </a:bodyPr>
          <a:lstStyle/>
          <a:p>
            <a:pPr indent="-412686" lvl="0" marL="457200" rtl="0" algn="l">
              <a:lnSpc>
                <a:spcPct val="140012"/>
              </a:lnSpc>
              <a:spcBef>
                <a:spcPts val="0"/>
              </a:spcBef>
              <a:spcAft>
                <a:spcPts val="0"/>
              </a:spcAft>
              <a:buSzPts val="2899"/>
              <a:buFont typeface="Open Sans"/>
              <a:buChar char="●"/>
            </a:pPr>
            <a:r>
              <a:rPr b="1" lang="en-US" sz="2899">
                <a:latin typeface="Open Sans"/>
                <a:ea typeface="Open Sans"/>
                <a:cs typeface="Open Sans"/>
                <a:sym typeface="Open Sans"/>
              </a:rPr>
              <a:t>Automatically identify the most memorable and representative parts of a song</a:t>
            </a:r>
            <a:endParaRPr b="1" sz="2899">
              <a:latin typeface="Open Sans"/>
              <a:ea typeface="Open Sans"/>
              <a:cs typeface="Open Sans"/>
              <a:sym typeface="Open Sans"/>
            </a:endParaRPr>
          </a:p>
        </p:txBody>
      </p:sp>
      <p:pic>
        <p:nvPicPr>
          <p:cNvPr id="147" name="Google Shape;147;g26fce7e4fde_0_34" title="cli_demo.mp4">
            <a:hlinkClick r:id="rId3"/>
          </p:cNvPr>
          <p:cNvPicPr preferRelativeResize="0"/>
          <p:nvPr/>
        </p:nvPicPr>
        <p:blipFill>
          <a:blip r:embed="rId4">
            <a:alphaModFix/>
          </a:blip>
          <a:stretch>
            <a:fillRect/>
          </a:stretch>
        </p:blipFill>
        <p:spPr>
          <a:xfrm>
            <a:off x="280325" y="4200050"/>
            <a:ext cx="7183100" cy="5387325"/>
          </a:xfrm>
          <a:prstGeom prst="rect">
            <a:avLst/>
          </a:prstGeom>
          <a:noFill/>
          <a:ln>
            <a:noFill/>
          </a:ln>
        </p:spPr>
      </p:pic>
      <p:pic>
        <p:nvPicPr>
          <p:cNvPr id="148" name="Google Shape;148;g26fce7e4fde_0_34"/>
          <p:cNvPicPr preferRelativeResize="0"/>
          <p:nvPr/>
        </p:nvPicPr>
        <p:blipFill>
          <a:blip r:embed="rId5">
            <a:alphaModFix/>
          </a:blip>
          <a:stretch>
            <a:fillRect/>
          </a:stretch>
        </p:blipFill>
        <p:spPr>
          <a:xfrm>
            <a:off x="8207762" y="3887075"/>
            <a:ext cx="3204100" cy="6361076"/>
          </a:xfrm>
          <a:prstGeom prst="rect">
            <a:avLst/>
          </a:prstGeom>
          <a:noFill/>
          <a:ln>
            <a:noFill/>
          </a:ln>
        </p:spPr>
      </p:pic>
      <p:pic>
        <p:nvPicPr>
          <p:cNvPr id="149" name="Google Shape;149;g26fce7e4fde_0_34"/>
          <p:cNvPicPr preferRelativeResize="0"/>
          <p:nvPr/>
        </p:nvPicPr>
        <p:blipFill>
          <a:blip r:embed="rId6">
            <a:alphaModFix/>
          </a:blip>
          <a:stretch>
            <a:fillRect/>
          </a:stretch>
        </p:blipFill>
        <p:spPr>
          <a:xfrm>
            <a:off x="11864375" y="5650500"/>
            <a:ext cx="6060025" cy="2193950"/>
          </a:xfrm>
          <a:prstGeom prst="rect">
            <a:avLst/>
          </a:prstGeom>
          <a:noFill/>
          <a:ln>
            <a:noFill/>
          </a:ln>
        </p:spPr>
      </p:pic>
      <p:sp>
        <p:nvSpPr>
          <p:cNvPr id="150" name="Google Shape;150;g26fce7e4fde_0_34"/>
          <p:cNvSpPr txBox="1"/>
          <p:nvPr/>
        </p:nvSpPr>
        <p:spPr>
          <a:xfrm>
            <a:off x="432750" y="2563475"/>
            <a:ext cx="17129400" cy="630900"/>
          </a:xfrm>
          <a:prstGeom prst="rect">
            <a:avLst/>
          </a:prstGeom>
          <a:noFill/>
          <a:ln>
            <a:noFill/>
          </a:ln>
        </p:spPr>
        <p:txBody>
          <a:bodyPr anchorCtr="0" anchor="t" bIns="91425" lIns="91425" spcFirstLastPara="1" rIns="91425" wrap="square" tIns="91425">
            <a:spAutoFit/>
          </a:bodyPr>
          <a:lstStyle/>
          <a:p>
            <a:pPr indent="-412686" lvl="0" marL="457200" rtl="0" algn="l">
              <a:lnSpc>
                <a:spcPct val="140012"/>
              </a:lnSpc>
              <a:spcBef>
                <a:spcPts val="0"/>
              </a:spcBef>
              <a:spcAft>
                <a:spcPts val="0"/>
              </a:spcAft>
              <a:buClr>
                <a:srgbClr val="FF731D"/>
              </a:buClr>
              <a:buSzPts val="2899"/>
              <a:buFont typeface="Open Sans"/>
              <a:buChar char="●"/>
            </a:pPr>
            <a:r>
              <a:rPr b="1" lang="en-US" sz="2899">
                <a:solidFill>
                  <a:srgbClr val="FF731D"/>
                </a:solidFill>
                <a:latin typeface="Open Sans"/>
                <a:ea typeface="Open Sans"/>
                <a:cs typeface="Open Sans"/>
                <a:sym typeface="Open Sans"/>
              </a:rPr>
              <a:t>Automatically generate engaging content for artists on streaming platforms</a:t>
            </a:r>
            <a:endParaRPr b="1" sz="2899">
              <a:solidFill>
                <a:srgbClr val="FF731D"/>
              </a:solidFill>
              <a:latin typeface="Open Sans"/>
              <a:ea typeface="Open Sans"/>
              <a:cs typeface="Open Sans"/>
              <a:sym typeface="Open Sans"/>
            </a:endParaRPr>
          </a:p>
        </p:txBody>
      </p:sp>
      <p:sp>
        <p:nvSpPr>
          <p:cNvPr id="151" name="Google Shape;151;g26fce7e4fde_0_34"/>
          <p:cNvSpPr txBox="1"/>
          <p:nvPr/>
        </p:nvSpPr>
        <p:spPr>
          <a:xfrm>
            <a:off x="432750" y="3225275"/>
            <a:ext cx="16263900" cy="630900"/>
          </a:xfrm>
          <a:prstGeom prst="rect">
            <a:avLst/>
          </a:prstGeom>
          <a:noFill/>
          <a:ln>
            <a:noFill/>
          </a:ln>
        </p:spPr>
        <p:txBody>
          <a:bodyPr anchorCtr="0" anchor="t" bIns="91425" lIns="91425" spcFirstLastPara="1" rIns="91425" wrap="square" tIns="91425">
            <a:spAutoFit/>
          </a:bodyPr>
          <a:lstStyle/>
          <a:p>
            <a:pPr indent="-412686" lvl="0" marL="457200" rtl="0" algn="l">
              <a:lnSpc>
                <a:spcPct val="140012"/>
              </a:lnSpc>
              <a:spcBef>
                <a:spcPts val="0"/>
              </a:spcBef>
              <a:spcAft>
                <a:spcPts val="0"/>
              </a:spcAft>
              <a:buClr>
                <a:srgbClr val="FF731D"/>
              </a:buClr>
              <a:buSzPts val="2899"/>
              <a:buFont typeface="Open Sans"/>
              <a:buChar char="●"/>
            </a:pPr>
            <a:r>
              <a:rPr b="1" lang="en-US" sz="2899">
                <a:solidFill>
                  <a:srgbClr val="FF731D"/>
                </a:solidFill>
                <a:latin typeface="Open Sans"/>
                <a:ea typeface="Open Sans"/>
                <a:cs typeface="Open Sans"/>
                <a:sym typeface="Open Sans"/>
              </a:rPr>
              <a:t>Automatically generate labeled segments (for DJing or Music Research)</a:t>
            </a:r>
            <a:endParaRPr b="1" sz="2899">
              <a:solidFill>
                <a:srgbClr val="FF731D"/>
              </a:solidFill>
              <a:latin typeface="Open Sans"/>
              <a:ea typeface="Open Sans"/>
              <a:cs typeface="Open Sans"/>
              <a:sym typeface="Open Sans"/>
            </a:endParaRPr>
          </a:p>
        </p:txBody>
      </p:sp>
      <p:pic>
        <p:nvPicPr>
          <p:cNvPr id="152" name="Google Shape;152;g26fce7e4fde_0_34"/>
          <p:cNvPicPr preferRelativeResize="0"/>
          <p:nvPr/>
        </p:nvPicPr>
        <p:blipFill>
          <a:blip r:embed="rId7">
            <a:alphaModFix/>
          </a:blip>
          <a:stretch>
            <a:fillRect/>
          </a:stretch>
        </p:blipFill>
        <p:spPr>
          <a:xfrm>
            <a:off x="9370345" y="8485475"/>
            <a:ext cx="1308560" cy="44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152"/>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60" name="Shape 160"/>
        <p:cNvGrpSpPr/>
        <p:nvPr/>
      </p:nvGrpSpPr>
      <p:grpSpPr>
        <a:xfrm>
          <a:off x="0" y="0"/>
          <a:ext cx="0" cy="0"/>
          <a:chOff x="0" y="0"/>
          <a:chExt cx="0" cy="0"/>
        </a:xfrm>
      </p:grpSpPr>
      <p:sp>
        <p:nvSpPr>
          <p:cNvPr id="161" name="Google Shape;161;g2d0c8b3156f_0_8"/>
          <p:cNvSpPr txBox="1"/>
          <p:nvPr/>
        </p:nvSpPr>
        <p:spPr>
          <a:xfrm>
            <a:off x="0" y="467725"/>
            <a:ext cx="18288000" cy="877200"/>
          </a:xfrm>
          <a:prstGeom prst="rect">
            <a:avLst/>
          </a:prstGeom>
          <a:noFill/>
          <a:ln>
            <a:noFill/>
          </a:ln>
        </p:spPr>
        <p:txBody>
          <a:bodyPr anchorCtr="0" anchor="t" bIns="91425" lIns="91425" spcFirstLastPara="1" rIns="91425" wrap="square" tIns="91425">
            <a:spAutoFit/>
          </a:bodyPr>
          <a:lstStyle/>
          <a:p>
            <a:pPr indent="0" lvl="0" marL="0" rtl="0" algn="ctr">
              <a:lnSpc>
                <a:spcPct val="139993"/>
              </a:lnSpc>
              <a:spcBef>
                <a:spcPts val="0"/>
              </a:spcBef>
              <a:spcAft>
                <a:spcPts val="0"/>
              </a:spcAft>
              <a:buNone/>
            </a:pPr>
            <a:r>
              <a:rPr b="1" lang="en-US" sz="4500">
                <a:solidFill>
                  <a:schemeClr val="dk1"/>
                </a:solidFill>
                <a:latin typeface="Open Sans"/>
                <a:ea typeface="Open Sans"/>
                <a:cs typeface="Open Sans"/>
                <a:sym typeface="Open Sans"/>
              </a:rPr>
              <a:t>DATA COLLECTION</a:t>
            </a:r>
            <a:endParaRPr/>
          </a:p>
        </p:txBody>
      </p:sp>
      <p:sp>
        <p:nvSpPr>
          <p:cNvPr id="162" name="Google Shape;162;g2d0c8b3156f_0_8"/>
          <p:cNvSpPr txBox="1"/>
          <p:nvPr/>
        </p:nvSpPr>
        <p:spPr>
          <a:xfrm>
            <a:off x="308400" y="1560225"/>
            <a:ext cx="10534500" cy="2847600"/>
          </a:xfrm>
          <a:prstGeom prst="rect">
            <a:avLst/>
          </a:prstGeom>
          <a:noFill/>
          <a:ln>
            <a:noFill/>
          </a:ln>
        </p:spPr>
        <p:txBody>
          <a:bodyPr anchorCtr="0" anchor="t" bIns="0" lIns="0" spcFirstLastPara="1" rIns="0" wrap="square" tIns="0">
            <a:spAutoFit/>
          </a:bodyPr>
          <a:lstStyle/>
          <a:p>
            <a:pPr indent="-387350" lvl="0" marL="457200" rtl="0" algn="l">
              <a:lnSpc>
                <a:spcPct val="140012"/>
              </a:lnSpc>
              <a:spcBef>
                <a:spcPts val="0"/>
              </a:spcBef>
              <a:spcAft>
                <a:spcPts val="0"/>
              </a:spcAft>
              <a:buSzPts val="2500"/>
              <a:buFont typeface="Open Sans"/>
              <a:buChar char="●"/>
            </a:pPr>
            <a:r>
              <a:rPr b="1" lang="en-US" sz="2500">
                <a:latin typeface="Open Sans"/>
                <a:ea typeface="Open Sans"/>
                <a:cs typeface="Open Sans"/>
                <a:sym typeface="Open Sans"/>
              </a:rPr>
              <a:t>What is a chorus? </a:t>
            </a:r>
            <a:endParaRPr b="1" sz="2500">
              <a:latin typeface="Open Sans"/>
              <a:ea typeface="Open Sans"/>
              <a:cs typeface="Open Sans"/>
              <a:sym typeface="Open Sans"/>
            </a:endParaRPr>
          </a:p>
          <a:p>
            <a:pPr indent="-387350" lvl="1" marL="914400" rtl="0" algn="l">
              <a:lnSpc>
                <a:spcPct val="100000"/>
              </a:lnSpc>
              <a:spcBef>
                <a:spcPts val="0"/>
              </a:spcBef>
              <a:spcAft>
                <a:spcPts val="0"/>
              </a:spcAft>
              <a:buSzPts val="2500"/>
              <a:buFont typeface="Open Sans"/>
              <a:buChar char="○"/>
            </a:pPr>
            <a:r>
              <a:rPr lang="en-US" sz="2500">
                <a:latin typeface="Open Sans"/>
                <a:ea typeface="Open Sans"/>
                <a:cs typeface="Open Sans"/>
                <a:sym typeface="Open Sans"/>
              </a:rPr>
              <a:t>A distinctive section of a song that showcases the primary or recurring theme, and significantly contributes to the song's identity and emotional impact</a:t>
            </a:r>
            <a:br>
              <a:rPr lang="en-US" sz="2500">
                <a:latin typeface="Open Sans"/>
                <a:ea typeface="Open Sans"/>
                <a:cs typeface="Open Sans"/>
                <a:sym typeface="Open Sans"/>
              </a:rPr>
            </a:br>
            <a:endParaRPr sz="2500">
              <a:latin typeface="Open Sans"/>
              <a:ea typeface="Open Sans"/>
              <a:cs typeface="Open Sans"/>
              <a:sym typeface="Open Sans"/>
            </a:endParaRPr>
          </a:p>
          <a:p>
            <a:pPr indent="-387350" lvl="0" marL="457200" rtl="0" algn="l">
              <a:lnSpc>
                <a:spcPct val="100000"/>
              </a:lnSpc>
              <a:spcBef>
                <a:spcPts val="0"/>
              </a:spcBef>
              <a:spcAft>
                <a:spcPts val="0"/>
              </a:spcAft>
              <a:buSzPts val="2500"/>
              <a:buFont typeface="Open Sans"/>
              <a:buChar char="●"/>
            </a:pPr>
            <a:r>
              <a:rPr lang="en-US" sz="2500">
                <a:latin typeface="Open Sans"/>
                <a:ea typeface="Open Sans"/>
                <a:cs typeface="Open Sans"/>
                <a:sym typeface="Open Sans"/>
              </a:rPr>
              <a:t>Established criteria for labeling choruses</a:t>
            </a:r>
            <a:r>
              <a:rPr b="1" lang="en-US" sz="2500">
                <a:latin typeface="Open Sans"/>
                <a:ea typeface="Open Sans"/>
                <a:cs typeface="Open Sans"/>
                <a:sym typeface="Open Sans"/>
              </a:rPr>
              <a:t> </a:t>
            </a:r>
            <a:r>
              <a:rPr lang="en-US" sz="2500">
                <a:latin typeface="Open Sans"/>
                <a:ea typeface="Open Sans"/>
                <a:cs typeface="Open Sans"/>
                <a:sym typeface="Open Sans"/>
              </a:rPr>
              <a:t>(refer to </a:t>
            </a:r>
            <a:r>
              <a:rPr lang="en-US" sz="2500" u="sng">
                <a:solidFill>
                  <a:schemeClr val="hlink"/>
                </a:solidFill>
                <a:latin typeface="Open Sans"/>
                <a:ea typeface="Open Sans"/>
                <a:cs typeface="Open Sans"/>
                <a:sym typeface="Open Sans"/>
                <a:hlinkClick r:id="rId3"/>
              </a:rPr>
              <a:t>Annotation Guide</a:t>
            </a:r>
            <a:r>
              <a:rPr lang="en-US" sz="2500">
                <a:latin typeface="Open Sans"/>
                <a:ea typeface="Open Sans"/>
                <a:cs typeface="Open Sans"/>
                <a:sym typeface="Open Sans"/>
              </a:rPr>
              <a:t>)</a:t>
            </a:r>
            <a:endParaRPr sz="2500">
              <a:latin typeface="Open Sans"/>
              <a:ea typeface="Open Sans"/>
              <a:cs typeface="Open Sans"/>
              <a:sym typeface="Open Sans"/>
            </a:endParaRPr>
          </a:p>
          <a:p>
            <a:pPr indent="-387350" lvl="0" marL="457200" rtl="0" algn="l">
              <a:lnSpc>
                <a:spcPct val="150000"/>
              </a:lnSpc>
              <a:spcBef>
                <a:spcPts val="0"/>
              </a:spcBef>
              <a:spcAft>
                <a:spcPts val="0"/>
              </a:spcAft>
              <a:buSzPts val="2500"/>
              <a:buFont typeface="Open Sans"/>
              <a:buChar char="●"/>
            </a:pPr>
            <a:r>
              <a:rPr lang="en-US" sz="2500">
                <a:latin typeface="Open Sans"/>
                <a:ea typeface="Open Sans"/>
                <a:cs typeface="Open Sans"/>
                <a:sym typeface="Open Sans"/>
              </a:rPr>
              <a:t>332 songs from mostly electronic music genres</a:t>
            </a:r>
            <a:endParaRPr sz="2500">
              <a:latin typeface="Open Sans"/>
              <a:ea typeface="Open Sans"/>
              <a:cs typeface="Open Sans"/>
              <a:sym typeface="Open Sans"/>
            </a:endParaRPr>
          </a:p>
        </p:txBody>
      </p:sp>
      <p:sp>
        <p:nvSpPr>
          <p:cNvPr id="163" name="Google Shape;163;g2d0c8b3156f_0_8"/>
          <p:cNvSpPr/>
          <p:nvPr/>
        </p:nvSpPr>
        <p:spPr>
          <a:xfrm>
            <a:off x="11087875" y="6447747"/>
            <a:ext cx="7210130" cy="3838917"/>
          </a:xfrm>
          <a:custGeom>
            <a:rect b="b" l="l" r="r" t="t"/>
            <a:pathLst>
              <a:path extrusionOk="0" h="4425265" w="8240149">
                <a:moveTo>
                  <a:pt x="0" y="0"/>
                </a:moveTo>
                <a:lnTo>
                  <a:pt x="8240149" y="0"/>
                </a:lnTo>
                <a:lnTo>
                  <a:pt x="8240149" y="4425265"/>
                </a:lnTo>
                <a:lnTo>
                  <a:pt x="0" y="4425265"/>
                </a:lnTo>
                <a:lnTo>
                  <a:pt x="0" y="0"/>
                </a:lnTo>
                <a:close/>
              </a:path>
            </a:pathLst>
          </a:custGeom>
          <a:blipFill rotWithShape="1">
            <a:blip r:embed="rId4">
              <a:alphaModFix/>
            </a:blip>
            <a:stretch>
              <a:fillRect b="0" l="0" r="0" t="0"/>
            </a:stretch>
          </a:blipFill>
          <a:ln>
            <a:noFill/>
          </a:ln>
        </p:spPr>
      </p:sp>
      <p:sp>
        <p:nvSpPr>
          <p:cNvPr id="164" name="Google Shape;164;g2d0c8b3156f_0_8"/>
          <p:cNvSpPr/>
          <p:nvPr/>
        </p:nvSpPr>
        <p:spPr>
          <a:xfrm>
            <a:off x="11076975" y="1560225"/>
            <a:ext cx="7208867" cy="4688044"/>
          </a:xfrm>
          <a:custGeom>
            <a:rect b="b" l="l" r="r" t="t"/>
            <a:pathLst>
              <a:path extrusionOk="0" h="4833035" w="7431822">
                <a:moveTo>
                  <a:pt x="0" y="0"/>
                </a:moveTo>
                <a:lnTo>
                  <a:pt x="7431822" y="0"/>
                </a:lnTo>
                <a:lnTo>
                  <a:pt x="7431822" y="4833035"/>
                </a:lnTo>
                <a:lnTo>
                  <a:pt x="0" y="4833035"/>
                </a:lnTo>
                <a:lnTo>
                  <a:pt x="0" y="0"/>
                </a:lnTo>
                <a:close/>
              </a:path>
            </a:pathLst>
          </a:custGeom>
          <a:blipFill rotWithShape="1">
            <a:blip r:embed="rId5">
              <a:alphaModFix/>
            </a:blip>
            <a:stretch>
              <a:fillRect b="-1629" l="0" r="0" t="-1629"/>
            </a:stretch>
          </a:blipFill>
          <a:ln>
            <a:noFill/>
          </a:ln>
        </p:spPr>
      </p:sp>
      <p:sp>
        <p:nvSpPr>
          <p:cNvPr id="165" name="Google Shape;165;g2d0c8b3156f_0_8"/>
          <p:cNvSpPr/>
          <p:nvPr/>
        </p:nvSpPr>
        <p:spPr>
          <a:xfrm>
            <a:off x="1491949" y="4698650"/>
            <a:ext cx="6325170" cy="5405518"/>
          </a:xfrm>
          <a:custGeom>
            <a:rect b="b" l="l" r="r" t="t"/>
            <a:pathLst>
              <a:path extrusionOk="0" h="7586692" w="8784958">
                <a:moveTo>
                  <a:pt x="0" y="0"/>
                </a:moveTo>
                <a:lnTo>
                  <a:pt x="8784958" y="0"/>
                </a:lnTo>
                <a:lnTo>
                  <a:pt x="8784958" y="7586692"/>
                </a:lnTo>
                <a:lnTo>
                  <a:pt x="0" y="7586692"/>
                </a:lnTo>
                <a:lnTo>
                  <a:pt x="0" y="0"/>
                </a:lnTo>
                <a:close/>
              </a:path>
            </a:pathLst>
          </a:custGeom>
          <a:blipFill rotWithShape="1">
            <a:blip r:embed="rId6">
              <a:alphaModFix/>
            </a:blip>
            <a:stretch>
              <a:fillRect b="-18719"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3" name="Shape 173"/>
        <p:cNvGrpSpPr/>
        <p:nvPr/>
      </p:nvGrpSpPr>
      <p:grpSpPr>
        <a:xfrm>
          <a:off x="0" y="0"/>
          <a:ext cx="0" cy="0"/>
          <a:chOff x="0" y="0"/>
          <a:chExt cx="0" cy="0"/>
        </a:xfrm>
      </p:grpSpPr>
      <p:sp>
        <p:nvSpPr>
          <p:cNvPr id="174" name="Google Shape;174;p12"/>
          <p:cNvSpPr/>
          <p:nvPr/>
        </p:nvSpPr>
        <p:spPr>
          <a:xfrm>
            <a:off x="1463157" y="5079798"/>
            <a:ext cx="13516351" cy="4686574"/>
          </a:xfrm>
          <a:custGeom>
            <a:rect b="b" l="l" r="r" t="t"/>
            <a:pathLst>
              <a:path extrusionOk="0" h="4686574" w="13516351">
                <a:moveTo>
                  <a:pt x="0" y="0"/>
                </a:moveTo>
                <a:lnTo>
                  <a:pt x="13516350" y="0"/>
                </a:lnTo>
                <a:lnTo>
                  <a:pt x="13516350" y="4686574"/>
                </a:lnTo>
                <a:lnTo>
                  <a:pt x="0" y="4686574"/>
                </a:lnTo>
                <a:lnTo>
                  <a:pt x="0" y="0"/>
                </a:lnTo>
                <a:close/>
              </a:path>
            </a:pathLst>
          </a:custGeom>
          <a:blipFill rotWithShape="1">
            <a:blip r:embed="rId3">
              <a:alphaModFix/>
            </a:blip>
            <a:stretch>
              <a:fillRect b="0" l="0" r="0" t="0"/>
            </a:stretch>
          </a:blipFill>
          <a:ln>
            <a:noFill/>
          </a:ln>
        </p:spPr>
      </p:sp>
      <p:sp>
        <p:nvSpPr>
          <p:cNvPr id="175" name="Google Shape;175;p12"/>
          <p:cNvSpPr txBox="1"/>
          <p:nvPr/>
        </p:nvSpPr>
        <p:spPr>
          <a:xfrm rot="-1273">
            <a:off x="1200366" y="516920"/>
            <a:ext cx="15394801" cy="692700"/>
          </a:xfrm>
          <a:prstGeom prst="rect">
            <a:avLst/>
          </a:prstGeom>
          <a:noFill/>
          <a:ln>
            <a:noFill/>
          </a:ln>
        </p:spPr>
        <p:txBody>
          <a:bodyPr anchorCtr="0" anchor="t" bIns="0" lIns="0" spcFirstLastPara="1" rIns="0" wrap="square" tIns="0">
            <a:spAutoFit/>
          </a:bodyPr>
          <a:lstStyle/>
          <a:p>
            <a:pPr indent="0" lvl="0" marL="0" rtl="0" algn="ctr">
              <a:lnSpc>
                <a:spcPct val="147017"/>
              </a:lnSpc>
              <a:spcBef>
                <a:spcPts val="0"/>
              </a:spcBef>
              <a:spcAft>
                <a:spcPts val="0"/>
              </a:spcAft>
              <a:buNone/>
            </a:pPr>
            <a:r>
              <a:rPr b="1" lang="en-US" sz="4500">
                <a:solidFill>
                  <a:schemeClr val="dk1"/>
                </a:solidFill>
                <a:latin typeface="Open Sans"/>
                <a:ea typeface="Open Sans"/>
                <a:cs typeface="Open Sans"/>
                <a:sym typeface="Open Sans"/>
              </a:rPr>
              <a:t>EXPLORATORY DATA ANALYSIS </a:t>
            </a:r>
            <a:endParaRPr sz="4500">
              <a:solidFill>
                <a:schemeClr val="dk1"/>
              </a:solidFill>
            </a:endParaRPr>
          </a:p>
        </p:txBody>
      </p:sp>
      <p:sp>
        <p:nvSpPr>
          <p:cNvPr id="176" name="Google Shape;176;p12"/>
          <p:cNvSpPr txBox="1"/>
          <p:nvPr/>
        </p:nvSpPr>
        <p:spPr>
          <a:xfrm>
            <a:off x="894300" y="1579513"/>
            <a:ext cx="16944000" cy="1456800"/>
          </a:xfrm>
          <a:prstGeom prst="rect">
            <a:avLst/>
          </a:prstGeom>
          <a:noFill/>
          <a:ln>
            <a:noFill/>
          </a:ln>
        </p:spPr>
        <p:txBody>
          <a:bodyPr anchorCtr="0" anchor="t" bIns="91425" lIns="91425" spcFirstLastPara="1" rIns="91425" wrap="square" tIns="91425">
            <a:spAutoFit/>
          </a:bodyPr>
          <a:lstStyle/>
          <a:p>
            <a:pPr indent="-399986" lvl="0" marL="457200" rtl="0" algn="l">
              <a:lnSpc>
                <a:spcPct val="115000"/>
              </a:lnSpc>
              <a:spcBef>
                <a:spcPts val="0"/>
              </a:spcBef>
              <a:spcAft>
                <a:spcPts val="0"/>
              </a:spcAft>
              <a:buClr>
                <a:schemeClr val="dk1"/>
              </a:buClr>
              <a:buSzPts val="2699"/>
              <a:buFont typeface="Open Sans"/>
              <a:buChar char="●"/>
            </a:pPr>
            <a:r>
              <a:rPr b="1" lang="en-US" sz="2699">
                <a:solidFill>
                  <a:schemeClr val="dk1"/>
                </a:solidFill>
                <a:latin typeface="Open Sans"/>
                <a:ea typeface="Open Sans"/>
                <a:cs typeface="Open Sans"/>
                <a:sym typeface="Open Sans"/>
              </a:rPr>
              <a:t>Using visualizations to identify choruses</a:t>
            </a:r>
            <a:endParaRPr b="1" sz="2699">
              <a:solidFill>
                <a:schemeClr val="dk1"/>
              </a:solidFill>
              <a:latin typeface="Open Sans"/>
              <a:ea typeface="Open Sans"/>
              <a:cs typeface="Open Sans"/>
              <a:sym typeface="Open Sans"/>
            </a:endParaRPr>
          </a:p>
          <a:p>
            <a:pPr indent="-381000" lvl="1" marL="9144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Chorus labels overlaid in green</a:t>
            </a:r>
            <a:endParaRPr sz="2400">
              <a:solidFill>
                <a:schemeClr val="dk1"/>
              </a:solidFill>
              <a:latin typeface="Open Sans"/>
              <a:ea typeface="Open Sans"/>
              <a:cs typeface="Open Sans"/>
              <a:sym typeface="Open Sans"/>
            </a:endParaRPr>
          </a:p>
          <a:p>
            <a:pPr indent="-381000" lvl="1" marL="914400" rtl="0" algn="l">
              <a:lnSpc>
                <a:spcPct val="115000"/>
              </a:lnSpc>
              <a:spcBef>
                <a:spcPts val="0"/>
              </a:spcBef>
              <a:spcAft>
                <a:spcPts val="0"/>
              </a:spcAft>
              <a:buClr>
                <a:schemeClr val="dk1"/>
              </a:buClr>
              <a:buSzPts val="2400"/>
              <a:buFont typeface="Open Sans"/>
              <a:buChar char="○"/>
            </a:pPr>
            <a:r>
              <a:rPr lang="en-US" sz="2400">
                <a:solidFill>
                  <a:schemeClr val="dk1"/>
                </a:solidFill>
                <a:latin typeface="Open Sans"/>
                <a:ea typeface="Open Sans"/>
                <a:cs typeface="Open Sans"/>
                <a:sym typeface="Open Sans"/>
              </a:rPr>
              <a:t>Musical meters overlaid as dotted lines. Every 4th meter emphasized</a:t>
            </a:r>
            <a:endParaRPr b="1" sz="2400">
              <a:solidFill>
                <a:schemeClr val="dk1"/>
              </a:solidFill>
              <a:latin typeface="Open Sans"/>
              <a:ea typeface="Open Sans"/>
              <a:cs typeface="Open Sans"/>
              <a:sym typeface="Open Sans"/>
            </a:endParaRPr>
          </a:p>
        </p:txBody>
      </p:sp>
      <p:sp>
        <p:nvSpPr>
          <p:cNvPr id="177" name="Google Shape;177;p12"/>
          <p:cNvSpPr txBox="1"/>
          <p:nvPr/>
        </p:nvSpPr>
        <p:spPr>
          <a:xfrm>
            <a:off x="894300" y="3673600"/>
            <a:ext cx="175614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Open Sans"/>
              <a:buChar char="●"/>
            </a:pPr>
            <a:r>
              <a:rPr i="1" lang="en-US" sz="2400">
                <a:solidFill>
                  <a:schemeClr val="dk1"/>
                </a:solidFill>
                <a:latin typeface="Open Sans"/>
                <a:ea typeface="Open Sans"/>
                <a:cs typeface="Open Sans"/>
                <a:sym typeface="Open Sans"/>
              </a:rPr>
              <a:t>Which features behave differently during the chorus vs. non-chorus? </a:t>
            </a:r>
            <a:endParaRPr/>
          </a:p>
        </p:txBody>
      </p:sp>
      <p:sp>
        <p:nvSpPr>
          <p:cNvPr id="178" name="Google Shape;178;p12"/>
          <p:cNvSpPr txBox="1"/>
          <p:nvPr/>
        </p:nvSpPr>
        <p:spPr>
          <a:xfrm>
            <a:off x="894300" y="3213375"/>
            <a:ext cx="149328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Open Sans"/>
              <a:buChar char="●"/>
            </a:pPr>
            <a:r>
              <a:rPr i="1" lang="en-US" sz="2400">
                <a:solidFill>
                  <a:schemeClr val="dk1"/>
                </a:solidFill>
                <a:latin typeface="Open Sans"/>
                <a:ea typeface="Open Sans"/>
                <a:cs typeface="Open Sans"/>
                <a:sym typeface="Open Sans"/>
              </a:rPr>
              <a:t>Which features can I visually identify the chorus with? </a:t>
            </a:r>
            <a:endParaRPr/>
          </a:p>
        </p:txBody>
      </p:sp>
      <p:sp>
        <p:nvSpPr>
          <p:cNvPr id="179" name="Google Shape;179;p12"/>
          <p:cNvSpPr txBox="1"/>
          <p:nvPr/>
        </p:nvSpPr>
        <p:spPr>
          <a:xfrm>
            <a:off x="894300" y="4146588"/>
            <a:ext cx="130944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Open Sans"/>
              <a:buChar char="●"/>
            </a:pPr>
            <a:r>
              <a:rPr i="1" lang="en-US" sz="2400">
                <a:solidFill>
                  <a:schemeClr val="dk1"/>
                </a:solidFill>
                <a:latin typeface="Open Sans"/>
                <a:ea typeface="Open Sans"/>
                <a:cs typeface="Open Sans"/>
                <a:sym typeface="Open Sans"/>
              </a:rPr>
              <a:t>Does this feature align with the meter structure of the song, particularly in chorus sections?</a:t>
            </a:r>
            <a:endParaRPr b="1" sz="24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7" name="Shape 187"/>
        <p:cNvGrpSpPr/>
        <p:nvPr/>
      </p:nvGrpSpPr>
      <p:grpSpPr>
        <a:xfrm>
          <a:off x="0" y="0"/>
          <a:ext cx="0" cy="0"/>
          <a:chOff x="0" y="0"/>
          <a:chExt cx="0" cy="0"/>
        </a:xfrm>
      </p:grpSpPr>
      <p:sp>
        <p:nvSpPr>
          <p:cNvPr id="188" name="Google Shape;188;p13"/>
          <p:cNvSpPr/>
          <p:nvPr/>
        </p:nvSpPr>
        <p:spPr>
          <a:xfrm>
            <a:off x="208200" y="851425"/>
            <a:ext cx="11928180" cy="4135902"/>
          </a:xfrm>
          <a:custGeom>
            <a:rect b="b" l="l" r="r" t="t"/>
            <a:pathLst>
              <a:path extrusionOk="0" h="4686574" w="13516351">
                <a:moveTo>
                  <a:pt x="0" y="0"/>
                </a:moveTo>
                <a:lnTo>
                  <a:pt x="13516351" y="0"/>
                </a:lnTo>
                <a:lnTo>
                  <a:pt x="13516351" y="4686574"/>
                </a:lnTo>
                <a:lnTo>
                  <a:pt x="0" y="4686574"/>
                </a:lnTo>
                <a:lnTo>
                  <a:pt x="0" y="0"/>
                </a:lnTo>
                <a:close/>
              </a:path>
            </a:pathLst>
          </a:custGeom>
          <a:blipFill rotWithShape="1">
            <a:blip r:embed="rId3">
              <a:alphaModFix/>
            </a:blip>
            <a:stretch>
              <a:fillRect b="0" l="0" r="0" t="0"/>
            </a:stretch>
          </a:blipFill>
          <a:ln>
            <a:noFill/>
          </a:ln>
        </p:spPr>
      </p:sp>
      <p:sp>
        <p:nvSpPr>
          <p:cNvPr id="189" name="Google Shape;189;p13"/>
          <p:cNvSpPr/>
          <p:nvPr/>
        </p:nvSpPr>
        <p:spPr>
          <a:xfrm>
            <a:off x="208200" y="5981000"/>
            <a:ext cx="11928180" cy="4135902"/>
          </a:xfrm>
          <a:custGeom>
            <a:rect b="b" l="l" r="r" t="t"/>
            <a:pathLst>
              <a:path extrusionOk="0" h="4686574" w="13516351">
                <a:moveTo>
                  <a:pt x="0" y="0"/>
                </a:moveTo>
                <a:lnTo>
                  <a:pt x="13516351" y="0"/>
                </a:lnTo>
                <a:lnTo>
                  <a:pt x="13516351" y="4686574"/>
                </a:lnTo>
                <a:lnTo>
                  <a:pt x="0" y="4686574"/>
                </a:lnTo>
                <a:lnTo>
                  <a:pt x="0" y="0"/>
                </a:lnTo>
                <a:close/>
              </a:path>
            </a:pathLst>
          </a:custGeom>
          <a:blipFill rotWithShape="1">
            <a:blip r:embed="rId4">
              <a:alphaModFix/>
            </a:blip>
            <a:stretch>
              <a:fillRect b="0" l="0" r="0" t="0"/>
            </a:stretch>
          </a:blipFill>
          <a:ln>
            <a:noFill/>
          </a:ln>
        </p:spPr>
      </p:sp>
      <p:sp>
        <p:nvSpPr>
          <p:cNvPr id="190" name="Google Shape;190;p13"/>
          <p:cNvSpPr txBox="1"/>
          <p:nvPr/>
        </p:nvSpPr>
        <p:spPr>
          <a:xfrm rot="-1256">
            <a:off x="208356" y="301999"/>
            <a:ext cx="8213701"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45" u="none" cap="none" strike="noStrike">
                <a:solidFill>
                  <a:srgbClr val="FF731D"/>
                </a:solidFill>
                <a:latin typeface="Open Sans"/>
                <a:ea typeface="Open Sans"/>
                <a:cs typeface="Open Sans"/>
                <a:sym typeface="Open Sans"/>
              </a:rPr>
              <a:t>ROOT MEAN SQUARE ENERGY:</a:t>
            </a:r>
            <a:endParaRPr/>
          </a:p>
        </p:txBody>
      </p:sp>
      <p:sp>
        <p:nvSpPr>
          <p:cNvPr id="191" name="Google Shape;191;p13"/>
          <p:cNvSpPr txBox="1"/>
          <p:nvPr/>
        </p:nvSpPr>
        <p:spPr>
          <a:xfrm>
            <a:off x="12322100" y="933100"/>
            <a:ext cx="5831700" cy="26445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Average magnitude (loudness) of an audio signal over a specific time window</a:t>
            </a:r>
            <a:endParaRPr sz="2200">
              <a:latin typeface="Open Sans Medium"/>
              <a:ea typeface="Open Sans Medium"/>
              <a:cs typeface="Open Sans Medium"/>
              <a:sym typeface="Open Sans Medium"/>
            </a:endParaRPr>
          </a:p>
          <a:p>
            <a:pPr indent="0" lvl="0" marL="0" marR="0" rtl="0" algn="l">
              <a:lnSpc>
                <a:spcPct val="115000"/>
              </a:lnSpc>
              <a:spcBef>
                <a:spcPts val="0"/>
              </a:spcBef>
              <a:spcAft>
                <a:spcPts val="0"/>
              </a:spcAft>
              <a:buNone/>
            </a:pPr>
            <a:r>
              <a:t/>
            </a: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Low dimensional feature </a:t>
            </a:r>
            <a:br>
              <a:rPr i="0" lang="en-US" sz="2200" u="none" cap="none" strike="noStrike">
                <a:solidFill>
                  <a:srgbClr val="000000"/>
                </a:solidFill>
                <a:latin typeface="Open Sans Medium"/>
                <a:ea typeface="Open Sans Medium"/>
                <a:cs typeface="Open Sans Medium"/>
                <a:sym typeface="Open Sans Medium"/>
              </a:rPr>
            </a:br>
            <a:r>
              <a:rPr i="1" lang="en-US" sz="2200" u="none" cap="none" strike="noStrike">
                <a:solidFill>
                  <a:srgbClr val="000000"/>
                </a:solidFill>
                <a:latin typeface="Open Sans Medium"/>
                <a:ea typeface="Open Sans Medium"/>
                <a:cs typeface="Open Sans Medium"/>
                <a:sym typeface="Open Sans Medium"/>
              </a:rPr>
              <a:t>(1 x n_</a:t>
            </a:r>
            <a:r>
              <a:rPr i="1" lang="en-US" sz="2200">
                <a:latin typeface="Open Sans Medium"/>
                <a:ea typeface="Open Sans Medium"/>
                <a:cs typeface="Open Sans Medium"/>
                <a:sym typeface="Open Sans Medium"/>
              </a:rPr>
              <a:t>timesteps</a:t>
            </a:r>
            <a:r>
              <a:rPr i="1" lang="en-US" sz="2200" u="none" cap="none" strike="noStrike">
                <a:solidFill>
                  <a:srgbClr val="000000"/>
                </a:solidFill>
                <a:latin typeface="Open Sans Medium"/>
                <a:ea typeface="Open Sans Medium"/>
                <a:cs typeface="Open Sans Medium"/>
                <a:sym typeface="Open Sans Medium"/>
              </a:rPr>
              <a:t>)</a:t>
            </a:r>
            <a:br>
              <a:rPr i="1" lang="en-US" sz="2200">
                <a:latin typeface="Open Sans Medium"/>
                <a:ea typeface="Open Sans Medium"/>
                <a:cs typeface="Open Sans Medium"/>
                <a:sym typeface="Open Sans Medium"/>
              </a:rPr>
            </a:br>
            <a:r>
              <a:rPr i="1" lang="en-US" sz="2200">
                <a:latin typeface="Open Sans Medium"/>
                <a:ea typeface="Open Sans Medium"/>
                <a:cs typeface="Open Sans Medium"/>
                <a:sym typeface="Open Sans Medium"/>
              </a:rPr>
              <a:t>(1 x 40000 audio frames)</a:t>
            </a:r>
            <a:endParaRPr i="1" sz="22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i="0" sz="2000" u="none" cap="none" strike="noStrike">
              <a:solidFill>
                <a:srgbClr val="000000"/>
              </a:solidFill>
              <a:latin typeface="Open Sans Medium"/>
              <a:ea typeface="Open Sans Medium"/>
              <a:cs typeface="Open Sans Medium"/>
              <a:sym typeface="Open Sans Medium"/>
            </a:endParaRPr>
          </a:p>
        </p:txBody>
      </p:sp>
      <p:sp>
        <p:nvSpPr>
          <p:cNvPr id="192" name="Google Shape;192;p13"/>
          <p:cNvSpPr txBox="1"/>
          <p:nvPr/>
        </p:nvSpPr>
        <p:spPr>
          <a:xfrm rot="-1400">
            <a:off x="208355" y="5389306"/>
            <a:ext cx="4420500"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45" u="none" cap="none" strike="noStrike">
                <a:solidFill>
                  <a:srgbClr val="FF731D"/>
                </a:solidFill>
                <a:latin typeface="Open Sans"/>
                <a:ea typeface="Open Sans"/>
                <a:cs typeface="Open Sans"/>
                <a:sym typeface="Open Sans"/>
              </a:rPr>
              <a:t>BEAT-SYNCED RMS ENERGY:</a:t>
            </a:r>
            <a:endParaRPr/>
          </a:p>
        </p:txBody>
      </p:sp>
      <p:sp>
        <p:nvSpPr>
          <p:cNvPr id="193" name="Google Shape;193;p13"/>
          <p:cNvSpPr txBox="1"/>
          <p:nvPr/>
        </p:nvSpPr>
        <p:spPr>
          <a:xfrm>
            <a:off x="12322100" y="5981000"/>
            <a:ext cx="5965800" cy="26751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lang="en-US" sz="2200">
                <a:latin typeface="Open Sans Medium"/>
                <a:ea typeface="Open Sans Medium"/>
                <a:cs typeface="Open Sans Medium"/>
                <a:sym typeface="Open Sans Medium"/>
              </a:rPr>
              <a:t>Mean interpolation</a:t>
            </a:r>
            <a:r>
              <a:rPr i="0" lang="en-US" sz="2200" u="none" cap="none" strike="noStrike">
                <a:solidFill>
                  <a:srgbClr val="000000"/>
                </a:solidFill>
                <a:latin typeface="Open Sans Medium"/>
                <a:ea typeface="Open Sans Medium"/>
                <a:cs typeface="Open Sans Medium"/>
                <a:sym typeface="Open Sans Medium"/>
              </a:rPr>
              <a:t> of RMS Energy between each beat</a:t>
            </a:r>
            <a:br>
              <a:rPr i="0" lang="en-US" sz="2200" u="none" cap="none" strike="noStrike">
                <a:solidFill>
                  <a:srgbClr val="000000"/>
                </a:solidFill>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Chorus sections </a:t>
            </a:r>
            <a:r>
              <a:rPr lang="en-US" sz="2200">
                <a:latin typeface="Open Sans Medium"/>
                <a:ea typeface="Open Sans Medium"/>
                <a:cs typeface="Open Sans Medium"/>
                <a:sym typeface="Open Sans Medium"/>
              </a:rPr>
              <a:t>become</a:t>
            </a:r>
            <a:r>
              <a:rPr lang="en-US" sz="2200">
                <a:latin typeface="Open Sans Medium"/>
                <a:ea typeface="Open Sans Medium"/>
                <a:cs typeface="Open Sans Medium"/>
                <a:sym typeface="Open Sans Medium"/>
              </a:rPr>
              <a:t> distinguishable</a:t>
            </a:r>
            <a:br>
              <a:rPr lang="en-US" sz="2200">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Highlights the importance of rhythmic structure when analyzing audio features</a:t>
            </a:r>
            <a:endParaRPr i="0" sz="2200" u="none" cap="none" strike="noStrike">
              <a:solidFill>
                <a:srgbClr val="000000"/>
              </a:solidFill>
              <a:latin typeface="Open Sans Medium"/>
              <a:ea typeface="Open Sans Medium"/>
              <a:cs typeface="Open Sans Medium"/>
              <a:sym typeface="Open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
                                        <p:tgtEl>
                                          <p:spTgt spid="1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500"/>
                                        <p:tgtEl>
                                          <p:spTgt spid="1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1" name="Shape 201"/>
        <p:cNvGrpSpPr/>
        <p:nvPr/>
      </p:nvGrpSpPr>
      <p:grpSpPr>
        <a:xfrm>
          <a:off x="0" y="0"/>
          <a:ext cx="0" cy="0"/>
          <a:chOff x="0" y="0"/>
          <a:chExt cx="0" cy="0"/>
        </a:xfrm>
      </p:grpSpPr>
      <p:sp>
        <p:nvSpPr>
          <p:cNvPr id="202" name="Google Shape;202;p14"/>
          <p:cNvSpPr/>
          <p:nvPr/>
        </p:nvSpPr>
        <p:spPr>
          <a:xfrm>
            <a:off x="482725" y="5985425"/>
            <a:ext cx="11939137" cy="4231668"/>
          </a:xfrm>
          <a:custGeom>
            <a:rect b="b" l="l" r="r" t="t"/>
            <a:pathLst>
              <a:path extrusionOk="0" h="4795091" w="13528767">
                <a:moveTo>
                  <a:pt x="0" y="0"/>
                </a:moveTo>
                <a:lnTo>
                  <a:pt x="13528767" y="0"/>
                </a:lnTo>
                <a:lnTo>
                  <a:pt x="13528767" y="4795091"/>
                </a:lnTo>
                <a:lnTo>
                  <a:pt x="0" y="4795091"/>
                </a:lnTo>
                <a:lnTo>
                  <a:pt x="0" y="0"/>
                </a:lnTo>
                <a:close/>
              </a:path>
            </a:pathLst>
          </a:custGeom>
          <a:blipFill rotWithShape="1">
            <a:blip r:embed="rId3">
              <a:alphaModFix/>
            </a:blip>
            <a:stretch>
              <a:fillRect b="0" l="0" r="0" t="0"/>
            </a:stretch>
          </a:blipFill>
          <a:ln>
            <a:noFill/>
          </a:ln>
        </p:spPr>
      </p:sp>
      <p:sp>
        <p:nvSpPr>
          <p:cNvPr id="203" name="Google Shape;203;p14"/>
          <p:cNvSpPr txBox="1"/>
          <p:nvPr/>
        </p:nvSpPr>
        <p:spPr>
          <a:xfrm rot="-1546">
            <a:off x="488350" y="394558"/>
            <a:ext cx="3334500" cy="391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545" u="none" cap="none" strike="noStrike">
                <a:solidFill>
                  <a:srgbClr val="FF731D"/>
                </a:solidFill>
                <a:latin typeface="Open Sans"/>
                <a:ea typeface="Open Sans"/>
                <a:cs typeface="Open Sans"/>
                <a:sym typeface="Open Sans"/>
              </a:rPr>
              <a:t>MEL SPECTROGRAM:</a:t>
            </a:r>
            <a:endParaRPr/>
          </a:p>
        </p:txBody>
      </p:sp>
      <p:sp>
        <p:nvSpPr>
          <p:cNvPr id="204" name="Google Shape;204;p14"/>
          <p:cNvSpPr txBox="1"/>
          <p:nvPr/>
        </p:nvSpPr>
        <p:spPr>
          <a:xfrm>
            <a:off x="12537400" y="1081050"/>
            <a:ext cx="5478600" cy="26445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Frequency (Hz) of an audio signal over time</a:t>
            </a:r>
            <a:br>
              <a:rPr i="0" lang="en-US" sz="2200" u="none" cap="none" strike="noStrike">
                <a:solidFill>
                  <a:srgbClr val="000000"/>
                </a:solidFill>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High-dimensional feature</a:t>
            </a:r>
            <a:br>
              <a:rPr i="0" lang="en-US" sz="2200" u="none" cap="none" strike="noStrike">
                <a:solidFill>
                  <a:srgbClr val="000000"/>
                </a:solidFill>
                <a:latin typeface="Open Sans Medium"/>
                <a:ea typeface="Open Sans Medium"/>
                <a:cs typeface="Open Sans Medium"/>
                <a:sym typeface="Open Sans Medium"/>
              </a:rPr>
            </a:br>
            <a:r>
              <a:rPr i="1" lang="en-US" sz="2200" u="none" cap="none" strike="noStrike">
                <a:solidFill>
                  <a:srgbClr val="000000"/>
                </a:solidFill>
                <a:latin typeface="Open Sans Medium"/>
                <a:ea typeface="Open Sans Medium"/>
                <a:cs typeface="Open Sans Medium"/>
                <a:sym typeface="Open Sans Medium"/>
              </a:rPr>
              <a:t>(n_mel_bins x n_</a:t>
            </a:r>
            <a:r>
              <a:rPr i="1" lang="en-US" sz="2200">
                <a:latin typeface="Open Sans Medium"/>
                <a:ea typeface="Open Sans Medium"/>
                <a:cs typeface="Open Sans Medium"/>
                <a:sym typeface="Open Sans Medium"/>
              </a:rPr>
              <a:t>timesteps</a:t>
            </a:r>
            <a:r>
              <a:rPr i="1" lang="en-US" sz="2200" u="none" cap="none" strike="noStrike">
                <a:solidFill>
                  <a:srgbClr val="000000"/>
                </a:solidFill>
                <a:latin typeface="Open Sans Medium"/>
                <a:ea typeface="Open Sans Medium"/>
                <a:cs typeface="Open Sans Medium"/>
                <a:sym typeface="Open Sans Medium"/>
              </a:rPr>
              <a:t>) </a:t>
            </a:r>
            <a:br>
              <a:rPr i="0" lang="en-US" sz="2200" u="none" cap="none" strike="noStrike">
                <a:solidFill>
                  <a:srgbClr val="000000"/>
                </a:solidFill>
                <a:latin typeface="Open Sans Medium"/>
                <a:ea typeface="Open Sans Medium"/>
                <a:cs typeface="Open Sans Medium"/>
                <a:sym typeface="Open Sans Medium"/>
              </a:rPr>
            </a:br>
            <a:r>
              <a:rPr i="1" lang="en-US" sz="2200">
                <a:latin typeface="Open Sans Medium"/>
                <a:ea typeface="Open Sans Medium"/>
                <a:cs typeface="Open Sans Medium"/>
                <a:sym typeface="Open Sans Medium"/>
              </a:rPr>
              <a:t>(</a:t>
            </a:r>
            <a:r>
              <a:rPr i="1" lang="en-US" sz="2200" u="none" cap="none" strike="noStrike">
                <a:solidFill>
                  <a:srgbClr val="000000"/>
                </a:solidFill>
                <a:latin typeface="Open Sans Medium"/>
                <a:ea typeface="Open Sans Medium"/>
                <a:cs typeface="Open Sans Medium"/>
                <a:sym typeface="Open Sans Medium"/>
              </a:rPr>
              <a:t>128 x 40000)</a:t>
            </a:r>
            <a:endParaRPr i="1" sz="22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Open Sans"/>
              <a:ea typeface="Open Sans"/>
              <a:cs typeface="Open Sans"/>
              <a:sym typeface="Open Sans"/>
            </a:endParaRPr>
          </a:p>
        </p:txBody>
      </p:sp>
      <p:sp>
        <p:nvSpPr>
          <p:cNvPr id="205" name="Google Shape;205;p14"/>
          <p:cNvSpPr txBox="1"/>
          <p:nvPr/>
        </p:nvSpPr>
        <p:spPr>
          <a:xfrm>
            <a:off x="12697750" y="6194913"/>
            <a:ext cx="5157900" cy="3812700"/>
          </a:xfrm>
          <a:prstGeom prst="rect">
            <a:avLst/>
          </a:prstGeom>
          <a:noFill/>
          <a:ln>
            <a:noFill/>
          </a:ln>
        </p:spPr>
        <p:txBody>
          <a:bodyPr anchorCtr="0" anchor="t" bIns="0" lIns="0" spcFirstLastPara="1" rIns="0" wrap="square" tIns="0">
            <a:spAutoFit/>
          </a:bodyPr>
          <a:lstStyle/>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Decompose using Non-negative Matrix Factorization (NMF) into 3 components and time-varying activations</a:t>
            </a:r>
            <a:br>
              <a:rPr i="0" lang="en-US" sz="2200" u="none" cap="none" strike="noStrike">
                <a:solidFill>
                  <a:srgbClr val="000000"/>
                </a:solidFill>
                <a:latin typeface="Open Sans Medium"/>
                <a:ea typeface="Open Sans Medium"/>
                <a:cs typeface="Open Sans Medium"/>
                <a:sym typeface="Open Sans Medium"/>
              </a:rPr>
            </a:br>
            <a:endParaRPr sz="2200">
              <a:latin typeface="Open Sans Medium"/>
              <a:ea typeface="Open Sans Medium"/>
              <a:cs typeface="Open Sans Medium"/>
              <a:sym typeface="Open Sans Medium"/>
            </a:endParaRPr>
          </a:p>
          <a:p>
            <a:pPr indent="-228600" lvl="1" marL="431801" marR="0" rtl="0" algn="l">
              <a:lnSpc>
                <a:spcPct val="115000"/>
              </a:lnSpc>
              <a:spcBef>
                <a:spcPts val="0"/>
              </a:spcBef>
              <a:spcAft>
                <a:spcPts val="0"/>
              </a:spcAft>
              <a:buClr>
                <a:srgbClr val="000000"/>
              </a:buClr>
              <a:buSzPts val="2200"/>
              <a:buFont typeface="Open Sans Medium"/>
              <a:buChar char="•"/>
            </a:pPr>
            <a:r>
              <a:rPr i="0" lang="en-US" sz="2200" u="none" cap="none" strike="noStrike">
                <a:solidFill>
                  <a:srgbClr val="000000"/>
                </a:solidFill>
                <a:latin typeface="Open Sans Medium"/>
                <a:ea typeface="Open Sans Medium"/>
                <a:cs typeface="Open Sans Medium"/>
                <a:sym typeface="Open Sans Medium"/>
              </a:rPr>
              <a:t>Reduces dimensionality</a:t>
            </a:r>
            <a:r>
              <a:rPr lang="en-US" sz="2200">
                <a:latin typeface="Open Sans Medium"/>
                <a:ea typeface="Open Sans Medium"/>
                <a:cs typeface="Open Sans Medium"/>
                <a:sym typeface="Open Sans Medium"/>
              </a:rPr>
              <a:t>, </a:t>
            </a:r>
            <a:r>
              <a:rPr i="0" lang="en-US" sz="2200" u="none" cap="none" strike="noStrike">
                <a:solidFill>
                  <a:srgbClr val="000000"/>
                </a:solidFill>
                <a:latin typeface="Open Sans Medium"/>
                <a:ea typeface="Open Sans Medium"/>
                <a:cs typeface="Open Sans Medium"/>
                <a:sym typeface="Open Sans Medium"/>
              </a:rPr>
              <a:t>memory/c</a:t>
            </a:r>
            <a:r>
              <a:rPr lang="en-US" sz="2200">
                <a:latin typeface="Open Sans Medium"/>
                <a:ea typeface="Open Sans Medium"/>
                <a:cs typeface="Open Sans Medium"/>
                <a:sym typeface="Open Sans Medium"/>
              </a:rPr>
              <a:t>ompute</a:t>
            </a:r>
            <a:r>
              <a:rPr i="0" lang="en-US" sz="2200" u="none" cap="none" strike="noStrike">
                <a:solidFill>
                  <a:srgbClr val="000000"/>
                </a:solidFill>
                <a:latin typeface="Open Sans Medium"/>
                <a:ea typeface="Open Sans Medium"/>
                <a:cs typeface="Open Sans Medium"/>
                <a:sym typeface="Open Sans Medium"/>
              </a:rPr>
              <a:t> requirements</a:t>
            </a:r>
            <a:br>
              <a:rPr i="0" lang="en-US" sz="2200" u="none" cap="none" strike="noStrike">
                <a:solidFill>
                  <a:srgbClr val="000000"/>
                </a:solidFill>
                <a:latin typeface="Open Sans Medium"/>
                <a:ea typeface="Open Sans Medium"/>
                <a:cs typeface="Open Sans Medium"/>
                <a:sym typeface="Open Sans Medium"/>
              </a:rPr>
            </a:br>
            <a:r>
              <a:rPr i="1" lang="en-US" sz="2200">
                <a:latin typeface="Open Sans Medium"/>
                <a:ea typeface="Open Sans Medium"/>
                <a:cs typeface="Open Sans Medium"/>
                <a:sym typeface="Open Sans Medium"/>
              </a:rPr>
              <a:t>(n_components, n_timesteps)</a:t>
            </a:r>
            <a:br>
              <a:rPr i="1" lang="en-US" sz="2200">
                <a:latin typeface="Open Sans Medium"/>
                <a:ea typeface="Open Sans Medium"/>
                <a:cs typeface="Open Sans Medium"/>
                <a:sym typeface="Open Sans Medium"/>
              </a:rPr>
            </a:br>
            <a:r>
              <a:rPr i="1" lang="en-US" sz="2200">
                <a:latin typeface="Open Sans Medium"/>
                <a:ea typeface="Open Sans Medium"/>
                <a:cs typeface="Open Sans Medium"/>
                <a:sym typeface="Open Sans Medium"/>
              </a:rPr>
              <a:t>(3, 40000)</a:t>
            </a:r>
            <a:endParaRPr sz="2200">
              <a:latin typeface="Open Sans Medium"/>
              <a:ea typeface="Open Sans Medium"/>
              <a:cs typeface="Open Sans Medium"/>
              <a:sym typeface="Open Sans Medium"/>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Open Sans"/>
              <a:ea typeface="Open Sans"/>
              <a:cs typeface="Open Sans"/>
              <a:sym typeface="Open Sans"/>
            </a:endParaRPr>
          </a:p>
        </p:txBody>
      </p:sp>
      <p:sp>
        <p:nvSpPr>
          <p:cNvPr id="206" name="Google Shape;206;p14"/>
          <p:cNvSpPr/>
          <p:nvPr/>
        </p:nvSpPr>
        <p:spPr>
          <a:xfrm>
            <a:off x="488198" y="897350"/>
            <a:ext cx="11928180" cy="4135902"/>
          </a:xfrm>
          <a:custGeom>
            <a:rect b="b" l="l" r="r" t="t"/>
            <a:pathLst>
              <a:path extrusionOk="0" h="4686574" w="13516351">
                <a:moveTo>
                  <a:pt x="0" y="0"/>
                </a:moveTo>
                <a:lnTo>
                  <a:pt x="13516351" y="0"/>
                </a:lnTo>
                <a:lnTo>
                  <a:pt x="13516351" y="4686574"/>
                </a:lnTo>
                <a:lnTo>
                  <a:pt x="0" y="4686574"/>
                </a:lnTo>
                <a:lnTo>
                  <a:pt x="0" y="0"/>
                </a:lnTo>
                <a:close/>
              </a:path>
            </a:pathLst>
          </a:custGeom>
          <a:blipFill rotWithShape="1">
            <a:blip r:embed="rId4">
              <a:alphaModFix/>
            </a:blip>
            <a:stretch>
              <a:fillRect b="0" l="0" r="0" t="0"/>
            </a:stretch>
          </a:blipFill>
          <a:ln>
            <a:noFill/>
          </a:ln>
        </p:spPr>
      </p:sp>
      <p:sp>
        <p:nvSpPr>
          <p:cNvPr id="207" name="Google Shape;207;p14"/>
          <p:cNvSpPr txBox="1"/>
          <p:nvPr/>
        </p:nvSpPr>
        <p:spPr>
          <a:xfrm>
            <a:off x="488200" y="5409125"/>
            <a:ext cx="5911500" cy="5763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b="1" lang="en-US" sz="2545">
                <a:solidFill>
                  <a:srgbClr val="FF731D"/>
                </a:solidFill>
                <a:latin typeface="Open Sans"/>
                <a:ea typeface="Open Sans"/>
                <a:cs typeface="Open Sans"/>
                <a:sym typeface="Open Sans"/>
              </a:rPr>
              <a:t>DECOMPOSED </a:t>
            </a:r>
            <a:r>
              <a:rPr b="1" lang="en-US" sz="2545">
                <a:solidFill>
                  <a:srgbClr val="FF731D"/>
                </a:solidFill>
                <a:latin typeface="Open Sans"/>
                <a:ea typeface="Open Sans"/>
                <a:cs typeface="Open Sans"/>
                <a:sym typeface="Open Sans"/>
              </a:rPr>
              <a:t>MEL SPECTROGRAM:</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500"/>
                                        <p:tgtEl>
                                          <p:spTgt spid="2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500"/>
                                        <p:tgtEl>
                                          <p:spTgt spid="2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